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43"/>
  </p:notesMasterIdLst>
  <p:sldIdLst>
    <p:sldId id="256" r:id="rId2"/>
    <p:sldId id="258" r:id="rId3"/>
    <p:sldId id="257" r:id="rId4"/>
    <p:sldId id="259" r:id="rId5"/>
    <p:sldId id="265" r:id="rId6"/>
    <p:sldId id="266" r:id="rId7"/>
    <p:sldId id="260" r:id="rId8"/>
    <p:sldId id="273" r:id="rId9"/>
    <p:sldId id="267" r:id="rId10"/>
    <p:sldId id="274" r:id="rId11"/>
    <p:sldId id="272" r:id="rId12"/>
    <p:sldId id="268" r:id="rId13"/>
    <p:sldId id="275" r:id="rId14"/>
    <p:sldId id="270" r:id="rId15"/>
    <p:sldId id="271" r:id="rId16"/>
    <p:sldId id="261" r:id="rId17"/>
    <p:sldId id="276" r:id="rId18"/>
    <p:sldId id="277" r:id="rId19"/>
    <p:sldId id="278" r:id="rId20"/>
    <p:sldId id="279" r:id="rId21"/>
    <p:sldId id="280" r:id="rId22"/>
    <p:sldId id="281" r:id="rId23"/>
    <p:sldId id="282" r:id="rId24"/>
    <p:sldId id="283" r:id="rId25"/>
    <p:sldId id="269" r:id="rId26"/>
    <p:sldId id="26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14" autoAdjust="0"/>
    <p:restoredTop sz="77642" autoAdjust="0"/>
  </p:normalViewPr>
  <p:slideViewPr>
    <p:cSldViewPr snapToGrid="0">
      <p:cViewPr varScale="1">
        <p:scale>
          <a:sx n="94" d="100"/>
          <a:sy n="94" d="100"/>
        </p:scale>
        <p:origin x="1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5062C-50E0-40B1-B9C4-EC0A667F4EC3}" type="datetimeFigureOut">
              <a:rPr lang="en-US" smtClean="0"/>
              <a:t>2/28/19</a:t>
            </a:fld>
            <a:endParaRPr lang="en-US"/>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46532-94FD-4D97-8629-88C82936B999}" type="slidenum">
              <a:rPr lang="en-US" smtClean="0"/>
              <a:t>‹nº›</a:t>
            </a:fld>
            <a:endParaRPr lang="en-US"/>
          </a:p>
        </p:txBody>
      </p:sp>
    </p:spTree>
    <p:extLst>
      <p:ext uri="{BB962C8B-B14F-4D97-AF65-F5344CB8AC3E}">
        <p14:creationId xmlns:p14="http://schemas.microsoft.com/office/powerpoint/2010/main" val="245571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a:t>
            </a:fld>
            <a:endParaRPr lang="en-US"/>
          </a:p>
        </p:txBody>
      </p:sp>
    </p:spTree>
    <p:extLst>
      <p:ext uri="{BB962C8B-B14F-4D97-AF65-F5344CB8AC3E}">
        <p14:creationId xmlns:p14="http://schemas.microsoft.com/office/powerpoint/2010/main" val="419664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u="sng" dirty="0"/>
          </a:p>
          <a:p>
            <a:pPr marL="0" marR="0" indent="0" algn="l" defTabSz="914400" rtl="0" eaLnBrk="1" fontAlgn="auto" latinLnBrk="0" hangingPunct="1">
              <a:lnSpc>
                <a:spcPct val="100000"/>
              </a:lnSpc>
              <a:spcBef>
                <a:spcPts val="0"/>
              </a:spcBef>
              <a:spcAft>
                <a:spcPts val="0"/>
              </a:spcAft>
              <a:buClrTx/>
              <a:buSzTx/>
              <a:buFontTx/>
              <a:buNone/>
              <a:tabLst/>
              <a:defRPr/>
            </a:pPr>
            <a:r>
              <a:rPr lang="pt-PT" sz="1200" u="sng" kern="1200" dirty="0">
                <a:solidFill>
                  <a:schemeClr val="tx1"/>
                </a:solidFill>
                <a:effectLst/>
                <a:latin typeface="+mn-lt"/>
                <a:ea typeface="+mn-ea"/>
                <a:cs typeface="+mn-cs"/>
              </a:rPr>
              <a:t>Acordo Smithsonian (1971): pressão sobre o dólar-&gt; imposto extra sobre exportações americanas. Novo preço do dólar americano e do ouro. Realinhamento das taxas de câmbio e períodos de flutuações. A inflação já estava elevada, mas c o choque esta acelerou ainda +,</a:t>
            </a:r>
            <a:r>
              <a:rPr lang="pt-PT" sz="1200" u="sng" kern="1200" baseline="0" dirty="0">
                <a:solidFill>
                  <a:schemeClr val="tx1"/>
                </a:solidFill>
                <a:effectLst/>
                <a:latin typeface="+mn-lt"/>
                <a:ea typeface="+mn-ea"/>
                <a:cs typeface="+mn-cs"/>
              </a:rPr>
              <a:t> maior crise da economia mundial últimos 30 anos</a:t>
            </a:r>
            <a:endParaRPr lang="pt-PT"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u="sng" dirty="0"/>
              <a:t>Em 1971</a:t>
            </a:r>
            <a:r>
              <a:rPr lang="pt-PT" u="sng" baseline="0" dirty="0"/>
              <a:t> Acordo </a:t>
            </a:r>
            <a:r>
              <a:rPr lang="pt-PT" u="sng" dirty="0"/>
              <a:t>Smithsonian (pressão sobre o dólar, o que levou a um imposto extra sobre as exportações americanas)</a:t>
            </a:r>
            <a:endParaRPr lang="pt-PT"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O primeiro choque do petróleo, após a Guerra do </a:t>
            </a:r>
            <a:r>
              <a:rPr lang="pt-PT" sz="1200" kern="1200" dirty="0" err="1">
                <a:solidFill>
                  <a:schemeClr val="tx1"/>
                </a:solidFill>
                <a:effectLst/>
                <a:latin typeface="+mn-lt"/>
                <a:ea typeface="+mn-ea"/>
                <a:cs typeface="+mn-cs"/>
              </a:rPr>
              <a:t>Yom</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Kippur</a:t>
            </a:r>
            <a:r>
              <a:rPr lang="pt-PT" sz="1200" kern="1200" dirty="0">
                <a:solidFill>
                  <a:schemeClr val="tx1"/>
                </a:solidFill>
                <a:effectLst/>
                <a:latin typeface="+mn-lt"/>
                <a:ea typeface="+mn-ea"/>
                <a:cs typeface="+mn-cs"/>
              </a:rPr>
              <a:t>, no final de 1973, elevou os preços do petróleo a níveis muito elevados (figura 5), e a produção da OCDE caiu drasticamente em 1975, enquanto a inflação subiu para cerca de 14%.</a:t>
            </a:r>
            <a:endParaRPr lang="en-US"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12</a:t>
            </a:fld>
            <a:endParaRPr lang="en-US"/>
          </a:p>
        </p:txBody>
      </p:sp>
    </p:spTree>
    <p:extLst>
      <p:ext uri="{BB962C8B-B14F-4D97-AF65-F5344CB8AC3E}">
        <p14:creationId xmlns:p14="http://schemas.microsoft.com/office/powerpoint/2010/main" val="78320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Os economistas estavam divididos sobre a melhor forma de lidar com uma situação. </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   - Por meio de uma administração cuidadosa e da limitação das ambições de crescimento de curto prazo, seria possível alcançar uma expansão satisfatória e uma constante desinflação. </a:t>
            </a: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 perspetiva económica da OCDE observou que seria necessária uma ação política expansionista, evitando ao mesmo tempo uma recuperação muito acentuada da atividade e uma aceleração da inflação associada. </a:t>
            </a: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Para além disto os países em posições de forte equilíbrio de divisas deveriam compensar mais rapidamente do que os países em uma posição fraca. Essa visão foi contestada pelos países que se identificam como "melhor posicionados" para se expandir, como a Alemanha Ocidental e o Japão. </a:t>
            </a:r>
            <a:endParaRPr lang="en-US" sz="1200" kern="1200" dirty="0">
              <a:solidFill>
                <a:schemeClr val="tx1"/>
              </a:solidFill>
              <a:effectLst/>
              <a:latin typeface="+mn-lt"/>
              <a:ea typeface="+mn-ea"/>
              <a:cs typeface="+mn-cs"/>
            </a:endParaRPr>
          </a:p>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13</a:t>
            </a:fld>
            <a:endParaRPr lang="en-US"/>
          </a:p>
        </p:txBody>
      </p:sp>
    </p:spTree>
    <p:extLst>
      <p:ext uri="{BB962C8B-B14F-4D97-AF65-F5344CB8AC3E}">
        <p14:creationId xmlns:p14="http://schemas.microsoft.com/office/powerpoint/2010/main" val="131867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Os sete principais países (G7)</a:t>
            </a:r>
            <a:r>
              <a:rPr lang="pt-PT" sz="1200" kern="1200" baseline="0" dirty="0">
                <a:solidFill>
                  <a:schemeClr val="tx1"/>
                </a:solidFill>
                <a:effectLst/>
                <a:latin typeface="+mn-lt"/>
                <a:ea typeface="+mn-ea"/>
                <a:cs typeface="+mn-cs"/>
              </a:rPr>
              <a:t> da OCDE juntaram-se em 1978 </a:t>
            </a:r>
            <a:r>
              <a:rPr lang="pt-PT" sz="1200" kern="1200" dirty="0">
                <a:solidFill>
                  <a:schemeClr val="tx1"/>
                </a:solidFill>
                <a:effectLst/>
                <a:latin typeface="+mn-lt"/>
                <a:ea typeface="+mn-ea"/>
                <a:cs typeface="+mn-cs"/>
              </a:rPr>
              <a:t>na Bonn </a:t>
            </a:r>
            <a:r>
              <a:rPr lang="pt-PT" sz="1200" kern="1200" dirty="0" err="1">
                <a:solidFill>
                  <a:schemeClr val="tx1"/>
                </a:solidFill>
                <a:effectLst/>
                <a:latin typeface="+mn-lt"/>
                <a:ea typeface="+mn-ea"/>
                <a:cs typeface="+mn-cs"/>
              </a:rPr>
              <a:t>Summit</a:t>
            </a:r>
            <a:r>
              <a:rPr lang="pt-PT" sz="1200" kern="1200" dirty="0">
                <a:solidFill>
                  <a:schemeClr val="tx1"/>
                </a:solidFill>
                <a:effectLst/>
                <a:latin typeface="+mn-lt"/>
                <a:ea typeface="+mn-ea"/>
                <a:cs typeface="+mn-cs"/>
              </a:rPr>
              <a:t>: encontro informal, que reuniu representantes dos países industrializados mais ricos; no qual foram estabelecidas um conjunto de políticas baseadas em estímulos fiscais; com cedências mútuas: estipulação do preço do petróleo americano (aumentou) e reformas estruturais no GATT</a:t>
            </a:r>
            <a:endParaRPr lang="en-US" sz="1200" kern="1200" dirty="0">
              <a:solidFill>
                <a:schemeClr val="tx1"/>
              </a:solidFill>
              <a:effectLst/>
              <a:latin typeface="+mn-lt"/>
              <a:ea typeface="+mn-ea"/>
              <a:cs typeface="+mn-cs"/>
            </a:endParaRPr>
          </a:p>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14</a:t>
            </a:fld>
            <a:endParaRPr lang="en-US"/>
          </a:p>
        </p:txBody>
      </p:sp>
    </p:spTree>
    <p:extLst>
      <p:ext uri="{BB962C8B-B14F-4D97-AF65-F5344CB8AC3E}">
        <p14:creationId xmlns:p14="http://schemas.microsoft.com/office/powerpoint/2010/main" val="206044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Em 1979</a:t>
            </a:r>
            <a:r>
              <a:rPr lang="pt-PT" sz="1200" kern="1200" baseline="0" dirty="0">
                <a:solidFill>
                  <a:schemeClr val="tx1"/>
                </a:solidFill>
                <a:effectLst/>
                <a:latin typeface="+mn-lt"/>
                <a:ea typeface="+mn-ea"/>
                <a:cs typeface="+mn-cs"/>
              </a:rPr>
              <a:t> (1 ano depois de Bonn </a:t>
            </a:r>
            <a:r>
              <a:rPr lang="pt-PT" sz="1200" kern="1200" baseline="0" dirty="0" err="1">
                <a:solidFill>
                  <a:schemeClr val="tx1"/>
                </a:solidFill>
                <a:effectLst/>
                <a:latin typeface="+mn-lt"/>
                <a:ea typeface="+mn-ea"/>
                <a:cs typeface="+mn-cs"/>
              </a:rPr>
              <a:t>Summit</a:t>
            </a:r>
            <a:r>
              <a:rPr lang="pt-PT" sz="1200" kern="1200" baseline="0" dirty="0">
                <a:solidFill>
                  <a:schemeClr val="tx1"/>
                </a:solidFill>
                <a:effectLst/>
                <a:latin typeface="+mn-lt"/>
                <a:ea typeface="+mn-ea"/>
                <a:cs typeface="+mn-cs"/>
              </a:rPr>
              <a:t>) houve um novo problema:</a:t>
            </a:r>
            <a:r>
              <a:rPr lang="pt-PT" sz="1200" kern="1200" dirty="0">
                <a:solidFill>
                  <a:schemeClr val="tx1"/>
                </a:solidFill>
                <a:effectLst/>
                <a:latin typeface="+mn-lt"/>
                <a:ea typeface="+mn-ea"/>
                <a:cs typeface="+mn-cs"/>
              </a:rPr>
              <a:t>  o forte aumento da inflação resultante do aumento dos preços do petróleo na esteira da revolução iraniana em 1979. choque</a:t>
            </a:r>
            <a:r>
              <a:rPr lang="pt-PT" sz="1200" kern="1200" baseline="0" dirty="0">
                <a:solidFill>
                  <a:schemeClr val="tx1"/>
                </a:solidFill>
                <a:effectLst/>
                <a:latin typeface="+mn-lt"/>
                <a:ea typeface="+mn-ea"/>
                <a:cs typeface="+mn-cs"/>
              </a:rPr>
              <a:t> negativo </a:t>
            </a:r>
            <a:r>
              <a:rPr lang="pt-PT" sz="1200" kern="1200" baseline="0" dirty="0" err="1">
                <a:solidFill>
                  <a:schemeClr val="tx1"/>
                </a:solidFill>
                <a:effectLst/>
                <a:latin typeface="+mn-lt"/>
                <a:ea typeface="+mn-ea"/>
                <a:cs typeface="+mn-cs"/>
              </a:rPr>
              <a:t>associdado</a:t>
            </a:r>
            <a:r>
              <a:rPr lang="pt-PT" sz="1200" kern="1200" baseline="0" dirty="0">
                <a:solidFill>
                  <a:schemeClr val="tx1"/>
                </a:solidFill>
                <a:effectLst/>
                <a:latin typeface="+mn-lt"/>
                <a:ea typeface="+mn-ea"/>
                <a:cs typeface="+mn-cs"/>
              </a:rPr>
              <a:t> c rigidez das economias ocidentais provoca um </a:t>
            </a:r>
            <a:r>
              <a:rPr lang="pt-PT" sz="1200" kern="1200" baseline="0" dirty="0" err="1">
                <a:solidFill>
                  <a:schemeClr val="tx1"/>
                </a:solidFill>
                <a:effectLst/>
                <a:latin typeface="+mn-lt"/>
                <a:ea typeface="+mn-ea"/>
                <a:cs typeface="+mn-cs"/>
              </a:rPr>
              <a:t>grd</a:t>
            </a:r>
            <a:r>
              <a:rPr lang="pt-PT" sz="1200" kern="1200" baseline="0" dirty="0">
                <a:solidFill>
                  <a:schemeClr val="tx1"/>
                </a:solidFill>
                <a:effectLst/>
                <a:latin typeface="+mn-lt"/>
                <a:ea typeface="+mn-ea"/>
                <a:cs typeface="+mn-cs"/>
              </a:rPr>
              <a:t> aumento do desemprego.</a:t>
            </a:r>
            <a:endParaRPr lang="pt-PT"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Portanto</a:t>
            </a:r>
            <a:r>
              <a:rPr lang="pt-PT" sz="1200" kern="1200" baseline="0" dirty="0">
                <a:solidFill>
                  <a:schemeClr val="tx1"/>
                </a:solidFill>
                <a:effectLst/>
                <a:latin typeface="+mn-lt"/>
                <a:ea typeface="+mn-ea"/>
                <a:cs typeface="+mn-cs"/>
              </a:rPr>
              <a:t> esta década foi marcada pel</a:t>
            </a:r>
            <a:r>
              <a:rPr lang="pt-PT" sz="1200" kern="1200" dirty="0">
                <a:solidFill>
                  <a:schemeClr val="tx1"/>
                </a:solidFill>
                <a:effectLst/>
                <a:latin typeface="+mn-lt"/>
                <a:ea typeface="+mn-ea"/>
                <a:cs typeface="+mn-cs"/>
              </a:rPr>
              <a:t>a inflação, que se tornou</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um problema generalizado - mesmo antes dos dois choques do petróleo.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15</a:t>
            </a:fld>
            <a:endParaRPr lang="en-US"/>
          </a:p>
        </p:txBody>
      </p:sp>
    </p:spTree>
    <p:extLst>
      <p:ext uri="{BB962C8B-B14F-4D97-AF65-F5344CB8AC3E}">
        <p14:creationId xmlns:p14="http://schemas.microsoft.com/office/powerpoint/2010/main" val="128791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lvl="0"/>
            <a:r>
              <a:rPr lang="pt-PT" dirty="0"/>
              <a:t>“Acabar com o regresso da inflação” dos anos 70. Sair da uma situação onde a inflação subia e o output era fraco.- Eram precisas reformas estruturais para fazer as economias da OCDE mais flexíveis, eficientes e competitivas.</a:t>
            </a:r>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16</a:t>
            </a:fld>
            <a:endParaRPr lang="en-US"/>
          </a:p>
        </p:txBody>
      </p:sp>
    </p:spTree>
    <p:extLst>
      <p:ext uri="{BB962C8B-B14F-4D97-AF65-F5344CB8AC3E}">
        <p14:creationId xmlns:p14="http://schemas.microsoft.com/office/powerpoint/2010/main" val="115385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lvl="0"/>
            <a:r>
              <a:rPr lang="pt-PT" dirty="0"/>
              <a:t>Politica Monetária foi criada para controlar a inflação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 maioria dos países da OCDE adotou ou reforçou metas de crescimento para agregados monetários. O resultado foi um aumento nas taxas de juros reais (Figura 2). </a:t>
            </a:r>
          </a:p>
          <a:p>
            <a:pPr lvl="0"/>
            <a:endParaRPr lang="pt-PT" dirty="0"/>
          </a:p>
          <a:p>
            <a:endParaRPr lang="pt-PT" dirty="0"/>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17</a:t>
            </a:fld>
            <a:endParaRPr lang="en-US"/>
          </a:p>
        </p:txBody>
      </p:sp>
    </p:spTree>
    <p:extLst>
      <p:ext uri="{BB962C8B-B14F-4D97-AF65-F5344CB8AC3E}">
        <p14:creationId xmlns:p14="http://schemas.microsoft.com/office/powerpoint/2010/main" val="3663000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lvl="0"/>
            <a:r>
              <a:rPr lang="pt-PT" dirty="0"/>
              <a:t>Politica fiscal ficou orientada no médio-prazo- reduzir défices e estabilizar os rácios de divida.</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18</a:t>
            </a:fld>
            <a:endParaRPr lang="en-US"/>
          </a:p>
        </p:txBody>
      </p:sp>
    </p:spTree>
    <p:extLst>
      <p:ext uri="{BB962C8B-B14F-4D97-AF65-F5344CB8AC3E}">
        <p14:creationId xmlns:p14="http://schemas.microsoft.com/office/powerpoint/2010/main" val="326737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Políticas ficaram mais orientadas para o médio-prazo e o lado da Oferta tornou-se o “centro do palco” como resposta ao período de estagnação que se viveu no 1970s- desenvolvimento de paradigmas com elaboração de políticas mais previsíveis e transparentes. --  Moderação e crescimento e preços estáveis nos Mid-1990s foi visto como o resultado do sucesso deste paradigma.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No curso dos anos 80, o sector privado ficou mais confiante, recuperam-se resultados, a liberalização dos mercados financeiros e, na Europa, o aproximar do mercado único levou a uma recuperação das economias da OCDE. </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19</a:t>
            </a:fld>
            <a:endParaRPr lang="en-US"/>
          </a:p>
        </p:txBody>
      </p:sp>
    </p:spTree>
    <p:extLst>
      <p:ext uri="{BB962C8B-B14F-4D97-AF65-F5344CB8AC3E}">
        <p14:creationId xmlns:p14="http://schemas.microsoft.com/office/powerpoint/2010/main" val="190794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 Emprego aumentou, e a taxa de desemprego seguiu uma clara trajetória descendente (Figura 3).</a:t>
            </a:r>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20</a:t>
            </a:fld>
            <a:endParaRPr lang="en-US"/>
          </a:p>
        </p:txBody>
      </p:sp>
    </p:spTree>
    <p:extLst>
      <p:ext uri="{BB962C8B-B14F-4D97-AF65-F5344CB8AC3E}">
        <p14:creationId xmlns:p14="http://schemas.microsoft.com/office/powerpoint/2010/main" val="387823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 </a:t>
            </a:r>
            <a:r>
              <a:rPr lang="pt-PT" sz="1200" u="sng" kern="1200" dirty="0">
                <a:solidFill>
                  <a:schemeClr val="tx1"/>
                </a:solidFill>
                <a:effectLst/>
                <a:latin typeface="+mn-lt"/>
                <a:ea typeface="+mn-ea"/>
                <a:cs typeface="+mn-cs"/>
              </a:rPr>
              <a:t>inflação</a:t>
            </a:r>
            <a:r>
              <a:rPr lang="pt-PT" sz="1200" kern="1200" dirty="0">
                <a:solidFill>
                  <a:schemeClr val="tx1"/>
                </a:solidFill>
                <a:effectLst/>
                <a:latin typeface="+mn-lt"/>
                <a:ea typeface="+mn-ea"/>
                <a:cs typeface="+mn-cs"/>
              </a:rPr>
              <a:t> não diminuiu tanto quanto se poderia esperar, porque a expansão monetária não foi controlada com firmeza suficiente (Figura 2). </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Além disso, a política monetária foi direcionada para metas cambiais que se revelaram insustentáveis. Como havia sido previsto pelo modelo de </a:t>
            </a:r>
            <a:r>
              <a:rPr lang="pt-PT" sz="1200" kern="1200" dirty="0" err="1">
                <a:solidFill>
                  <a:schemeClr val="tx1"/>
                </a:solidFill>
                <a:effectLst/>
                <a:latin typeface="+mn-lt"/>
                <a:ea typeface="+mn-ea"/>
                <a:cs typeface="+mn-cs"/>
              </a:rPr>
              <a:t>Mundell</a:t>
            </a:r>
            <a:r>
              <a:rPr lang="pt-PT" sz="1200" kern="1200" dirty="0">
                <a:solidFill>
                  <a:schemeClr val="tx1"/>
                </a:solidFill>
                <a:effectLst/>
                <a:latin typeface="+mn-lt"/>
                <a:ea typeface="+mn-ea"/>
                <a:cs typeface="+mn-cs"/>
              </a:rPr>
              <a:t>-Fleming, tornou-se mais desafiador administrar as taxas de câmbio à medida que as contas de capital eram abertas. Isso deveu-se à desregulamentação dos mercados financeiros domésticos e ao aumento dos fluxos globais de capital.</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21</a:t>
            </a:fld>
            <a:endParaRPr lang="en-US"/>
          </a:p>
        </p:txBody>
      </p:sp>
    </p:spTree>
    <p:extLst>
      <p:ext uri="{BB962C8B-B14F-4D97-AF65-F5344CB8AC3E}">
        <p14:creationId xmlns:p14="http://schemas.microsoft.com/office/powerpoint/2010/main" val="316752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a:t>O</a:t>
            </a:r>
            <a:r>
              <a:rPr lang="pt-PT" sz="1200" baseline="0" dirty="0"/>
              <a:t> texto c</a:t>
            </a:r>
            <a:r>
              <a:rPr lang="pt-PT" sz="1200" dirty="0"/>
              <a:t>omeça por explicar a evolução de paradigmas na formação de políticas</a:t>
            </a:r>
            <a:r>
              <a:rPr lang="pt-PT" sz="1200" baseline="0" dirty="0"/>
              <a:t> económicas através da </a:t>
            </a:r>
            <a:r>
              <a:rPr lang="pt-PT" sz="1200" dirty="0"/>
              <a:t>teoria de </a:t>
            </a:r>
            <a:r>
              <a:rPr lang="pt-PT" sz="1200" dirty="0" err="1"/>
              <a:t>Kuhn</a:t>
            </a:r>
            <a:r>
              <a:rPr lang="pt-PT" sz="1200" dirty="0"/>
              <a:t> (1962).</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a:t>A ocorrência de um novo paradigma ocorre quando o modelo precedente entra em crise devido a descoberta de anomalias no mesmo.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4</a:t>
            </a:fld>
            <a:endParaRPr lang="en-US"/>
          </a:p>
        </p:txBody>
      </p:sp>
    </p:spTree>
    <p:extLst>
      <p:ext uri="{BB962C8B-B14F-4D97-AF65-F5344CB8AC3E}">
        <p14:creationId xmlns:p14="http://schemas.microsoft.com/office/powerpoint/2010/main" val="3300511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Na década de 1980, </a:t>
            </a:r>
            <a:r>
              <a:rPr lang="pt-PT" sz="1200" u="sng" kern="1200" dirty="0">
                <a:solidFill>
                  <a:schemeClr val="tx1"/>
                </a:solidFill>
                <a:effectLst/>
                <a:latin typeface="+mn-lt"/>
                <a:ea typeface="+mn-ea"/>
                <a:cs typeface="+mn-cs"/>
              </a:rPr>
              <a:t>a coordenação económica internacional</a:t>
            </a:r>
            <a:r>
              <a:rPr lang="pt-PT" sz="1200" kern="1200" dirty="0">
                <a:solidFill>
                  <a:schemeClr val="tx1"/>
                </a:solidFill>
                <a:effectLst/>
                <a:latin typeface="+mn-lt"/>
                <a:ea typeface="+mn-ea"/>
                <a:cs typeface="+mn-cs"/>
              </a:rPr>
              <a:t> entre os países da OCDE foi inicialmente limitada (perceção estratégia “ação concertada” da cimeira de Bonn falhou), mas ganhou força mais tarde. Mais genericamente, os governos partiam do pressuposto de que o valor “certo” para uma taxa de câmbio era determinado no mercado.</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22</a:t>
            </a:fld>
            <a:endParaRPr lang="en-US"/>
          </a:p>
        </p:txBody>
      </p:sp>
    </p:spTree>
    <p:extLst>
      <p:ext uri="{BB962C8B-B14F-4D97-AF65-F5344CB8AC3E}">
        <p14:creationId xmlns:p14="http://schemas.microsoft.com/office/powerpoint/2010/main" val="290084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Mas </a:t>
            </a:r>
            <a:r>
              <a:rPr lang="pt-PT" sz="1200" u="sng" kern="1200" dirty="0">
                <a:solidFill>
                  <a:schemeClr val="tx1"/>
                </a:solidFill>
                <a:effectLst/>
                <a:latin typeface="+mn-lt"/>
                <a:ea typeface="+mn-ea"/>
                <a:cs typeface="+mn-cs"/>
              </a:rPr>
              <a:t>desequilíbrios</a:t>
            </a:r>
            <a:r>
              <a:rPr lang="pt-PT" sz="1200" kern="1200" dirty="0">
                <a:solidFill>
                  <a:schemeClr val="tx1"/>
                </a:solidFill>
                <a:effectLst/>
                <a:latin typeface="+mn-lt"/>
                <a:ea typeface="+mn-ea"/>
                <a:cs typeface="+mn-cs"/>
              </a:rPr>
              <a:t> (Figura 4) apontavam para uma taxa de câmbio supervalorizada do dólar - em parte devido à combinação de expansão fiscal e política monetária restritiva da administração Reagan - e estavam alimentando </a:t>
            </a:r>
            <a:r>
              <a:rPr lang="pt-PT" sz="1200" u="sng" kern="1200" dirty="0">
                <a:solidFill>
                  <a:schemeClr val="tx1"/>
                </a:solidFill>
                <a:effectLst/>
                <a:latin typeface="+mn-lt"/>
                <a:ea typeface="+mn-ea"/>
                <a:cs typeface="+mn-cs"/>
              </a:rPr>
              <a:t>medidas protecionistas</a:t>
            </a:r>
            <a:r>
              <a:rPr lang="pt-PT" sz="1200" kern="1200" dirty="0">
                <a:solidFill>
                  <a:schemeClr val="tx1"/>
                </a:solidFill>
                <a:effectLst/>
                <a:latin typeface="+mn-lt"/>
                <a:ea typeface="+mn-ea"/>
                <a:cs typeface="+mn-cs"/>
              </a:rPr>
              <a:t>. Isso levou a uma abordagem mais ativa da cooperação internacional</a:t>
            </a:r>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23</a:t>
            </a:fld>
            <a:endParaRPr lang="en-US"/>
          </a:p>
        </p:txBody>
      </p:sp>
    </p:spTree>
    <p:extLst>
      <p:ext uri="{BB962C8B-B14F-4D97-AF65-F5344CB8AC3E}">
        <p14:creationId xmlns:p14="http://schemas.microsoft.com/office/powerpoint/2010/main" val="2882750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aumento de </a:t>
            </a:r>
            <a:r>
              <a:rPr lang="pt-PT" dirty="0" err="1"/>
              <a:t>desiquilibrios</a:t>
            </a:r>
            <a:r>
              <a:rPr lang="pt-PT" dirty="0"/>
              <a:t> de contas apontaram para uma supervalorização da taxa de câmbio do dólar americano- levou à resolução de acordos para maior cooperação internacional como o </a:t>
            </a:r>
            <a:r>
              <a:rPr lang="pt-PT" dirty="0" err="1"/>
              <a:t>Plaza</a:t>
            </a:r>
            <a:r>
              <a:rPr lang="pt-PT" dirty="0"/>
              <a:t> (1985) e Louvre (1987), que visavam o realinhamento das taxas de cambio.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manifestações importantes como o </a:t>
            </a:r>
            <a:r>
              <a:rPr lang="pt-PT" sz="1200" kern="1200" dirty="0" err="1">
                <a:solidFill>
                  <a:schemeClr val="tx1"/>
                </a:solidFill>
                <a:effectLst/>
                <a:latin typeface="+mn-lt"/>
                <a:ea typeface="+mn-ea"/>
                <a:cs typeface="+mn-cs"/>
              </a:rPr>
              <a:t>Plaza</a:t>
            </a:r>
            <a:r>
              <a:rPr lang="pt-PT" sz="1200" kern="1200" dirty="0">
                <a:solidFill>
                  <a:schemeClr val="tx1"/>
                </a:solidFill>
                <a:effectLst/>
                <a:latin typeface="+mn-lt"/>
                <a:ea typeface="+mn-ea"/>
                <a:cs typeface="+mn-cs"/>
              </a:rPr>
              <a:t> (setembro de 1985) e o Louvre (fevereiro de 1987) concordam em </a:t>
            </a:r>
            <a:r>
              <a:rPr lang="pt-PT" sz="1200" u="sng" kern="1200" dirty="0">
                <a:solidFill>
                  <a:schemeClr val="tx1"/>
                </a:solidFill>
                <a:effectLst/>
                <a:latin typeface="+mn-lt"/>
                <a:ea typeface="+mn-ea"/>
                <a:cs typeface="+mn-cs"/>
              </a:rPr>
              <a:t>realinhar as taxas de câmbio</a:t>
            </a:r>
            <a:r>
              <a:rPr lang="pt-PT" sz="1200" kern="1200" dirty="0">
                <a:solidFill>
                  <a:schemeClr val="tx1"/>
                </a:solidFill>
                <a:effectLst/>
                <a:latin typeface="+mn-lt"/>
                <a:ea typeface="+mn-ea"/>
                <a:cs typeface="+mn-cs"/>
              </a:rPr>
              <a:t> por meio da </a:t>
            </a:r>
            <a:r>
              <a:rPr lang="pt-PT" sz="1200" u="sng" kern="1200" dirty="0">
                <a:solidFill>
                  <a:schemeClr val="tx1"/>
                </a:solidFill>
                <a:effectLst/>
                <a:latin typeface="+mn-lt"/>
                <a:ea typeface="+mn-ea"/>
                <a:cs typeface="+mn-cs"/>
              </a:rPr>
              <a:t>intervenção nos mercados de câmbio</a:t>
            </a:r>
            <a:r>
              <a:rPr lang="pt-PT" sz="1200" kern="1200" dirty="0">
                <a:solidFill>
                  <a:schemeClr val="tx1"/>
                </a:solidFill>
                <a:effectLst/>
                <a:latin typeface="+mn-lt"/>
                <a:ea typeface="+mn-ea"/>
                <a:cs typeface="+mn-cs"/>
              </a:rPr>
              <a:t> e da </a:t>
            </a:r>
            <a:r>
              <a:rPr lang="pt-PT" sz="1200" u="sng" kern="1200" dirty="0">
                <a:solidFill>
                  <a:schemeClr val="tx1"/>
                </a:solidFill>
                <a:effectLst/>
                <a:latin typeface="+mn-lt"/>
                <a:ea typeface="+mn-ea"/>
                <a:cs typeface="+mn-cs"/>
              </a:rPr>
              <a:t>coordenação das políticas monetárias</a:t>
            </a:r>
            <a:r>
              <a:rPr lang="pt-PT" sz="1200" kern="1200" dirty="0">
                <a:solidFill>
                  <a:schemeClr val="tx1"/>
                </a:solidFill>
                <a:effectLst/>
                <a:latin typeface="+mn-lt"/>
                <a:ea typeface="+mn-ea"/>
                <a:cs typeface="+mn-cs"/>
              </a:rPr>
              <a:t>.</a:t>
            </a:r>
          </a:p>
          <a:p>
            <a:endParaRPr lang="pt-PT" dirty="0"/>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24</a:t>
            </a:fld>
            <a:endParaRPr lang="en-US"/>
          </a:p>
        </p:txBody>
      </p:sp>
    </p:spTree>
    <p:extLst>
      <p:ext uri="{BB962C8B-B14F-4D97-AF65-F5344CB8AC3E}">
        <p14:creationId xmlns:p14="http://schemas.microsoft.com/office/powerpoint/2010/main" val="3776454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A </a:t>
            </a:r>
            <a:r>
              <a:rPr lang="pt-PT" sz="1200" u="sng" kern="1200" dirty="0">
                <a:solidFill>
                  <a:schemeClr val="tx1"/>
                </a:solidFill>
                <a:effectLst/>
                <a:latin typeface="+mn-lt"/>
                <a:ea typeface="+mn-ea"/>
                <a:cs typeface="+mn-cs"/>
              </a:rPr>
              <a:t>recuperação</a:t>
            </a:r>
            <a:r>
              <a:rPr lang="pt-PT" sz="1200" kern="1200" dirty="0">
                <a:solidFill>
                  <a:schemeClr val="tx1"/>
                </a:solidFill>
                <a:effectLst/>
                <a:latin typeface="+mn-lt"/>
                <a:ea typeface="+mn-ea"/>
                <a:cs typeface="+mn-cs"/>
              </a:rPr>
              <a:t> terminou em 1991, quando grandes posições de dívida do setor privado desataram e a política foi reforçada na tentativa de limitar a inflação (Figura 3). A recessão atingiu os Estados Unidos e o Japão primeiro, onde a Crise de Poupança e Empréstimos e o colapso da “Economia da Bolha”, cobraram seu preço. A atividade na Europa ainda estava impulsionada pelo boom na Alemanha associado à sua reunificação. A política monetária na Alemanha para conter o boom levou a uma turbulência cambial dentro do SME e ao seu colapso, e empurrou a Europa para a recessão em 1993.</a:t>
            </a:r>
          </a:p>
          <a:p>
            <a:r>
              <a:rPr lang="pt-PT" sz="1200" kern="1200" dirty="0">
                <a:solidFill>
                  <a:schemeClr val="tx1"/>
                </a:solidFill>
                <a:effectLst/>
                <a:latin typeface="+mn-lt"/>
                <a:ea typeface="+mn-ea"/>
                <a:cs typeface="+mn-cs"/>
              </a:rPr>
              <a:t>Fim da recuperação</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 setor privado com grandes dividas</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 politicas excessivamente controladas</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     - recessão de 1993</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25</a:t>
            </a:fld>
            <a:endParaRPr lang="en-US"/>
          </a:p>
        </p:txBody>
      </p:sp>
    </p:spTree>
    <p:extLst>
      <p:ext uri="{BB962C8B-B14F-4D97-AF65-F5344CB8AC3E}">
        <p14:creationId xmlns:p14="http://schemas.microsoft.com/office/powerpoint/2010/main" val="257051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Políticas estruturais para liberalizar o produto e mercado de trabalho foram incorporadas no sistema político baseado em regras.</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26</a:t>
            </a:fld>
            <a:endParaRPr lang="en-US"/>
          </a:p>
        </p:txBody>
      </p:sp>
    </p:spTree>
    <p:extLst>
      <p:ext uri="{BB962C8B-B14F-4D97-AF65-F5344CB8AC3E}">
        <p14:creationId xmlns:p14="http://schemas.microsoft.com/office/powerpoint/2010/main" val="3743971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Uma política macroeconômica orientada para a estabilidade, previsível e confiável ajudou a oferecer flexibilidade </a:t>
            </a:r>
            <a:r>
              <a:rPr lang="pt-PT" sz="1200" u="sng" kern="1200" dirty="0">
                <a:solidFill>
                  <a:schemeClr val="tx1"/>
                </a:solidFill>
                <a:effectLst/>
                <a:latin typeface="+mn-lt"/>
                <a:ea typeface="+mn-ea"/>
                <a:cs typeface="+mn-cs"/>
              </a:rPr>
              <a:t>microeconômica</a:t>
            </a:r>
            <a:r>
              <a:rPr lang="pt-PT" sz="1200" kern="1200" dirty="0">
                <a:solidFill>
                  <a:schemeClr val="tx1"/>
                </a:solidFill>
                <a:effectLst/>
                <a:latin typeface="+mn-lt"/>
                <a:ea typeface="+mn-ea"/>
                <a:cs typeface="+mn-cs"/>
              </a:rPr>
              <a:t>, porque os participantes do setor privado poderiam estar mais confiantes sobre as </a:t>
            </a:r>
            <a:r>
              <a:rPr lang="pt-PT" sz="1200" kern="1200" dirty="0" err="1">
                <a:solidFill>
                  <a:schemeClr val="tx1"/>
                </a:solidFill>
                <a:effectLst/>
                <a:latin typeface="+mn-lt"/>
                <a:ea typeface="+mn-ea"/>
                <a:cs typeface="+mn-cs"/>
              </a:rPr>
              <a:t>perspectivas</a:t>
            </a:r>
            <a:r>
              <a:rPr lang="pt-PT" sz="1200" kern="1200" dirty="0">
                <a:solidFill>
                  <a:schemeClr val="tx1"/>
                </a:solidFill>
                <a:effectLst/>
                <a:latin typeface="+mn-lt"/>
                <a:ea typeface="+mn-ea"/>
                <a:cs typeface="+mn-cs"/>
              </a:rPr>
              <a:t> de médio prazo e, assim, ajustar-se mais facilmente às mudanças nas circunstâncias. Além disso, quando as condições macroeconômicas são sólidas, as </a:t>
            </a:r>
            <a:r>
              <a:rPr lang="pt-PT" sz="1200" u="sng" kern="1200" dirty="0">
                <a:solidFill>
                  <a:schemeClr val="tx1"/>
                </a:solidFill>
                <a:effectLst/>
                <a:latin typeface="+mn-lt"/>
                <a:ea typeface="+mn-ea"/>
                <a:cs typeface="+mn-cs"/>
              </a:rPr>
              <a:t>reformas estruturais</a:t>
            </a:r>
            <a:r>
              <a:rPr lang="pt-PT" sz="1200" kern="1200" dirty="0">
                <a:solidFill>
                  <a:schemeClr val="tx1"/>
                </a:solidFill>
                <a:effectLst/>
                <a:latin typeface="+mn-lt"/>
                <a:ea typeface="+mn-ea"/>
                <a:cs typeface="+mn-cs"/>
              </a:rPr>
              <a:t> podem ser buscadas mais ativamente, porque os custos de transição podem ser menos dolorosos. </a:t>
            </a:r>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27</a:t>
            </a:fld>
            <a:endParaRPr lang="en-US"/>
          </a:p>
        </p:txBody>
      </p:sp>
    </p:spTree>
    <p:extLst>
      <p:ext uri="{BB962C8B-B14F-4D97-AF65-F5344CB8AC3E}">
        <p14:creationId xmlns:p14="http://schemas.microsoft.com/office/powerpoint/2010/main" val="791625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Essa abordagem encontrou inspiração na </a:t>
            </a:r>
            <a:r>
              <a:rPr lang="pt-PT" sz="1200" u="sng" kern="1200" dirty="0">
                <a:solidFill>
                  <a:schemeClr val="tx1"/>
                </a:solidFill>
                <a:effectLst/>
                <a:latin typeface="+mn-lt"/>
                <a:ea typeface="+mn-ea"/>
                <a:cs typeface="+mn-cs"/>
              </a:rPr>
              <a:t>hipótese das expectativas racionais</a:t>
            </a:r>
            <a:br>
              <a:rPr lang="pt-PT" sz="1200" u="sng"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 Modelo de Análise Macroeconómico;</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 Prevê que os mercados produzirão resultados ótimos se os agentes voltados para o futuro confiarem que os “</a:t>
            </a:r>
            <a:r>
              <a:rPr lang="pt-PT" sz="1200" kern="1200" dirty="0" err="1">
                <a:solidFill>
                  <a:schemeClr val="tx1"/>
                </a:solidFill>
                <a:effectLst/>
                <a:latin typeface="+mn-lt"/>
                <a:ea typeface="+mn-ea"/>
                <a:cs typeface="+mn-cs"/>
              </a:rPr>
              <a:t>policy-makers</a:t>
            </a:r>
            <a:r>
              <a:rPr lang="pt-PT" sz="1200" kern="1200" dirty="0">
                <a:solidFill>
                  <a:schemeClr val="tx1"/>
                </a:solidFill>
                <a:effectLst/>
                <a:latin typeface="+mn-lt"/>
                <a:ea typeface="+mn-ea"/>
                <a:cs typeface="+mn-cs"/>
              </a:rPr>
              <a:t>” serão consistentes;</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 Abordagem das políticas macroeconómicas e reformas estruturais baseadas neste modelo.</a:t>
            </a:r>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28</a:t>
            </a:fld>
            <a:endParaRPr lang="en-US"/>
          </a:p>
        </p:txBody>
      </p:sp>
    </p:spTree>
    <p:extLst>
      <p:ext uri="{BB962C8B-B14F-4D97-AF65-F5344CB8AC3E}">
        <p14:creationId xmlns:p14="http://schemas.microsoft.com/office/powerpoint/2010/main" val="183313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Os anos 90 começaram com uma nota fraca, já que todas as principais economias da OCDE estavam em recessão. Além disso, o </a:t>
            </a:r>
            <a:r>
              <a:rPr lang="pt-PT" sz="1200" u="sng" kern="1200" dirty="0">
                <a:solidFill>
                  <a:schemeClr val="tx1"/>
                </a:solidFill>
                <a:effectLst/>
                <a:latin typeface="+mn-lt"/>
                <a:ea typeface="+mn-ea"/>
                <a:cs typeface="+mn-cs"/>
              </a:rPr>
              <a:t>Japão</a:t>
            </a:r>
            <a:r>
              <a:rPr lang="pt-PT" sz="1200" kern="1200" dirty="0">
                <a:solidFill>
                  <a:schemeClr val="tx1"/>
                </a:solidFill>
                <a:effectLst/>
                <a:latin typeface="+mn-lt"/>
                <a:ea typeface="+mn-ea"/>
                <a:cs typeface="+mn-cs"/>
              </a:rPr>
              <a:t> entrou na “</a:t>
            </a:r>
            <a:r>
              <a:rPr lang="pt-PT" sz="1200" kern="1200" dirty="0" err="1">
                <a:solidFill>
                  <a:schemeClr val="tx1"/>
                </a:solidFill>
                <a:effectLst/>
                <a:latin typeface="+mn-lt"/>
                <a:ea typeface="+mn-ea"/>
                <a:cs typeface="+mn-cs"/>
              </a:rPr>
              <a:t>lost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decade</a:t>
            </a:r>
            <a:r>
              <a:rPr lang="pt-PT" sz="1200" kern="1200" dirty="0">
                <a:solidFill>
                  <a:schemeClr val="tx1"/>
                </a:solidFill>
                <a:effectLst/>
                <a:latin typeface="+mn-lt"/>
                <a:ea typeface="+mn-ea"/>
                <a:cs typeface="+mn-cs"/>
              </a:rPr>
              <a:t>”- período de estagnação causado pelo rebentamento da bolha económica. A economia dos </a:t>
            </a:r>
            <a:r>
              <a:rPr lang="pt-PT" sz="1200" u="sng" kern="1200" dirty="0">
                <a:solidFill>
                  <a:schemeClr val="tx1"/>
                </a:solidFill>
                <a:effectLst/>
                <a:latin typeface="+mn-lt"/>
                <a:ea typeface="+mn-ea"/>
                <a:cs typeface="+mn-cs"/>
              </a:rPr>
              <a:t>EUA</a:t>
            </a:r>
            <a:r>
              <a:rPr lang="pt-PT" sz="1200" kern="1200" dirty="0">
                <a:solidFill>
                  <a:schemeClr val="tx1"/>
                </a:solidFill>
                <a:effectLst/>
                <a:latin typeface="+mn-lt"/>
                <a:ea typeface="+mn-ea"/>
                <a:cs typeface="+mn-cs"/>
              </a:rPr>
              <a:t> recuperou-se de forma inteligente, com um crescimento em média superior a 3% ao ano, liderado pelo aumento do crescimento da produtividade atribuído ao impacto do rápido progresso nas tecnologias de informação e comunicação. O crescimento na </a:t>
            </a:r>
            <a:r>
              <a:rPr lang="pt-PT" sz="1200" u="sng" kern="1200" dirty="0">
                <a:solidFill>
                  <a:schemeClr val="tx1"/>
                </a:solidFill>
                <a:effectLst/>
                <a:latin typeface="+mn-lt"/>
                <a:ea typeface="+mn-ea"/>
                <a:cs typeface="+mn-cs"/>
              </a:rPr>
              <a:t>Europa</a:t>
            </a:r>
            <a:r>
              <a:rPr lang="pt-PT" sz="1200" kern="1200" dirty="0">
                <a:solidFill>
                  <a:schemeClr val="tx1"/>
                </a:solidFill>
                <a:effectLst/>
                <a:latin typeface="+mn-lt"/>
                <a:ea typeface="+mn-ea"/>
                <a:cs typeface="+mn-cs"/>
              </a:rPr>
              <a:t> Inflação Controlada, Melhora das Finanças públicas, Liberalização mercados de produtos, Reforma de mercados de trabalho</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29</a:t>
            </a:fld>
            <a:endParaRPr lang="en-US"/>
          </a:p>
        </p:txBody>
      </p:sp>
    </p:spTree>
    <p:extLst>
      <p:ext uri="{BB962C8B-B14F-4D97-AF65-F5344CB8AC3E}">
        <p14:creationId xmlns:p14="http://schemas.microsoft.com/office/powerpoint/2010/main" val="99888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A década de 1990 viu uma maior </a:t>
            </a:r>
            <a:r>
              <a:rPr lang="pt-PT" sz="1200" u="sng" kern="1200" dirty="0">
                <a:solidFill>
                  <a:schemeClr val="tx1"/>
                </a:solidFill>
                <a:effectLst/>
                <a:latin typeface="+mn-lt"/>
                <a:ea typeface="+mn-ea"/>
                <a:cs typeface="+mn-cs"/>
              </a:rPr>
              <a:t>integração econômica regional</a:t>
            </a:r>
            <a:r>
              <a:rPr lang="pt-PT" sz="1200" kern="1200" dirty="0">
                <a:solidFill>
                  <a:schemeClr val="tx1"/>
                </a:solidFill>
                <a:effectLst/>
                <a:latin typeface="+mn-lt"/>
                <a:ea typeface="+mn-ea"/>
                <a:cs typeface="+mn-cs"/>
              </a:rPr>
              <a:t>. Isso incluiu o estabelecimento da União Monetária </a:t>
            </a:r>
            <a:r>
              <a:rPr lang="pt-PT" sz="1200" kern="1200" dirty="0" err="1">
                <a:solidFill>
                  <a:schemeClr val="tx1"/>
                </a:solidFill>
                <a:effectLst/>
                <a:latin typeface="+mn-lt"/>
                <a:ea typeface="+mn-ea"/>
                <a:cs typeface="+mn-cs"/>
              </a:rPr>
              <a:t>Européia</a:t>
            </a:r>
            <a:r>
              <a:rPr lang="pt-PT" sz="1200" kern="1200" dirty="0">
                <a:solidFill>
                  <a:schemeClr val="tx1"/>
                </a:solidFill>
                <a:effectLst/>
                <a:latin typeface="+mn-lt"/>
                <a:ea typeface="+mn-ea"/>
                <a:cs typeface="+mn-cs"/>
              </a:rPr>
              <a:t> com o Tratado de Maastricht e o Mercado Único na Europa, ambos em 1992, e o Acordo de Livre Comércio da América do Norte (NAFTA) assinado pelos governos do Canadá, México e Estados Unidos, criando um acordo trilateral. </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Com a queda da “Cortina de Ferro” em 1989, as economias do Leste Europeu entraram em cena. Esse também foi o período em que os “</a:t>
            </a:r>
            <a:r>
              <a:rPr lang="pt-PT" sz="1200" kern="1200" dirty="0" err="1">
                <a:solidFill>
                  <a:schemeClr val="tx1"/>
                </a:solidFill>
                <a:effectLst/>
                <a:latin typeface="+mn-lt"/>
                <a:ea typeface="+mn-ea"/>
                <a:cs typeface="+mn-cs"/>
              </a:rPr>
              <a:t>Asian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Tigers</a:t>
            </a:r>
            <a:r>
              <a:rPr lang="pt-PT" sz="1200" kern="1200" dirty="0">
                <a:solidFill>
                  <a:schemeClr val="tx1"/>
                </a:solidFill>
                <a:effectLst/>
                <a:latin typeface="+mn-lt"/>
                <a:ea typeface="+mn-ea"/>
                <a:cs typeface="+mn-cs"/>
              </a:rPr>
              <a:t>” emergiram, desenvolvimento de surgimento de potências económicas asiáticas. </a:t>
            </a:r>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30</a:t>
            </a:fld>
            <a:endParaRPr lang="en-US"/>
          </a:p>
        </p:txBody>
      </p:sp>
    </p:spTree>
    <p:extLst>
      <p:ext uri="{BB962C8B-B14F-4D97-AF65-F5344CB8AC3E}">
        <p14:creationId xmlns:p14="http://schemas.microsoft.com/office/powerpoint/2010/main" val="1270795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Essas economias atraíram enormes fluxos de capital das economias da OCDE, o que conduziu ao sobreaquecimento da economia e ao rebentamento da bolha económica levando à </a:t>
            </a:r>
            <a:r>
              <a:rPr lang="pt-PT" sz="1200" u="sng" kern="1200" dirty="0">
                <a:solidFill>
                  <a:schemeClr val="tx1"/>
                </a:solidFill>
                <a:effectLst/>
                <a:latin typeface="+mn-lt"/>
                <a:ea typeface="+mn-ea"/>
                <a:cs typeface="+mn-cs"/>
              </a:rPr>
              <a:t>crise asiática em 1997</a:t>
            </a:r>
            <a:r>
              <a:rPr lang="pt-PT" sz="1200" kern="1200" dirty="0">
                <a:solidFill>
                  <a:schemeClr val="tx1"/>
                </a:solidFill>
                <a:effectLst/>
                <a:latin typeface="+mn-lt"/>
                <a:ea typeface="+mn-ea"/>
                <a:cs typeface="+mn-cs"/>
              </a:rPr>
              <a:t>, seguida pela </a:t>
            </a:r>
            <a:r>
              <a:rPr lang="pt-PT" sz="1200" u="sng" kern="1200" dirty="0">
                <a:solidFill>
                  <a:schemeClr val="tx1"/>
                </a:solidFill>
                <a:effectLst/>
                <a:latin typeface="+mn-lt"/>
                <a:ea typeface="+mn-ea"/>
                <a:cs typeface="+mn-cs"/>
              </a:rPr>
              <a:t>crise russa em 1998</a:t>
            </a:r>
            <a:r>
              <a:rPr lang="pt-PT" sz="1200" kern="1200" dirty="0">
                <a:solidFill>
                  <a:schemeClr val="tx1"/>
                </a:solidFill>
                <a:effectLst/>
                <a:latin typeface="+mn-lt"/>
                <a:ea typeface="+mn-ea"/>
                <a:cs typeface="+mn-cs"/>
              </a:rPr>
              <a:t>, provocada por uma queda nos preços do petróleo, exacerbando as vulnerabilidades domésticas.</a:t>
            </a:r>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31</a:t>
            </a:fld>
            <a:endParaRPr lang="en-US"/>
          </a:p>
        </p:txBody>
      </p:sp>
    </p:spTree>
    <p:extLst>
      <p:ext uri="{BB962C8B-B14F-4D97-AF65-F5344CB8AC3E}">
        <p14:creationId xmlns:p14="http://schemas.microsoft.com/office/powerpoint/2010/main" val="417046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texto deixa-nos a ponderar as seguintes questões:</a:t>
            </a:r>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5</a:t>
            </a:fld>
            <a:endParaRPr lang="en-US"/>
          </a:p>
        </p:txBody>
      </p:sp>
    </p:spTree>
    <p:extLst>
      <p:ext uri="{BB962C8B-B14F-4D97-AF65-F5344CB8AC3E}">
        <p14:creationId xmlns:p14="http://schemas.microsoft.com/office/powerpoint/2010/main" val="2706421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Final da década:</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Impacto das crises asiática e russa nas economias da OCDE foi limitado, a economia da OCDE encerrou a década com uma nota forte. Foi impulsionado por uma bolha nos mercados de ações devido à campanha publicitária da internet (ou </a:t>
            </a:r>
            <a:r>
              <a:rPr lang="pt-PT" sz="1200" kern="1200" dirty="0" err="1">
                <a:solidFill>
                  <a:schemeClr val="tx1"/>
                </a:solidFill>
                <a:effectLst/>
                <a:latin typeface="+mn-lt"/>
                <a:ea typeface="+mn-ea"/>
                <a:cs typeface="+mn-cs"/>
              </a:rPr>
              <a:t>pontocom</a:t>
            </a:r>
            <a:r>
              <a:rPr lang="pt-PT" sz="1200" kern="1200" dirty="0">
                <a:solidFill>
                  <a:schemeClr val="tx1"/>
                </a:solidFill>
                <a:effectLst/>
                <a:latin typeface="+mn-lt"/>
                <a:ea typeface="+mn-ea"/>
                <a:cs typeface="+mn-cs"/>
              </a:rPr>
              <a:t>). Enquanto isso, a política monetária permaneceu relativamente acomodatícia em resposta às crises asiática e russa e por temores de que o "bug do milênio" corromperia as tecnologias da informação das quais a economia se tornara mais dependente - embora se mostrasse não pertinente. A política fiscal, principalmente na Europa, foi de fácil aplicação, mas isso foi mascarado (e parcialmente causado) por ganhos extraordinários decorrentes da venda de licenças UMTS (acesso a redes de telefonia móvel de terceira geração). Economia começa a tornar-se mais depende das tecnologias da informação.</a:t>
            </a:r>
          </a:p>
          <a:p>
            <a:endParaRPr lang="pt-PT"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32</a:t>
            </a:fld>
            <a:endParaRPr lang="en-US"/>
          </a:p>
        </p:txBody>
      </p:sp>
    </p:spTree>
    <p:extLst>
      <p:ext uri="{BB962C8B-B14F-4D97-AF65-F5344CB8AC3E}">
        <p14:creationId xmlns:p14="http://schemas.microsoft.com/office/powerpoint/2010/main" val="3753861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CD446532-94FD-4D97-8629-88C82936B999}" type="slidenum">
              <a:rPr lang="en-US" smtClean="0"/>
              <a:t>33</a:t>
            </a:fld>
            <a:endParaRPr lang="en-US"/>
          </a:p>
        </p:txBody>
      </p:sp>
    </p:spTree>
    <p:extLst>
      <p:ext uri="{BB962C8B-B14F-4D97-AF65-F5344CB8AC3E}">
        <p14:creationId xmlns:p14="http://schemas.microsoft.com/office/powerpoint/2010/main" val="3185097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Conta corrente – grandes aumentos das reservas</a:t>
            </a:r>
          </a:p>
          <a:p>
            <a:endParaRPr lang="pt-PT" dirty="0"/>
          </a:p>
        </p:txBody>
      </p:sp>
      <p:sp>
        <p:nvSpPr>
          <p:cNvPr id="4" name="Slide Number Placeholder 3"/>
          <p:cNvSpPr>
            <a:spLocks noGrp="1"/>
          </p:cNvSpPr>
          <p:nvPr>
            <p:ph type="sldNum" sz="quarter" idx="5"/>
          </p:nvPr>
        </p:nvSpPr>
        <p:spPr/>
        <p:txBody>
          <a:bodyPr/>
          <a:lstStyle/>
          <a:p>
            <a:fld id="{CD446532-94FD-4D97-8629-88C82936B999}" type="slidenum">
              <a:rPr lang="en-US" smtClean="0"/>
              <a:t>34</a:t>
            </a:fld>
            <a:endParaRPr lang="en-US"/>
          </a:p>
        </p:txBody>
      </p:sp>
    </p:spTree>
    <p:extLst>
      <p:ext uri="{BB962C8B-B14F-4D97-AF65-F5344CB8AC3E}">
        <p14:creationId xmlns:p14="http://schemas.microsoft.com/office/powerpoint/2010/main" val="3125592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Globalização – diminuição de inflação nos países desenvolvidos.</a:t>
            </a:r>
          </a:p>
        </p:txBody>
      </p:sp>
      <p:sp>
        <p:nvSpPr>
          <p:cNvPr id="4" name="Slide Number Placeholder 3"/>
          <p:cNvSpPr>
            <a:spLocks noGrp="1"/>
          </p:cNvSpPr>
          <p:nvPr>
            <p:ph type="sldNum" sz="quarter" idx="5"/>
          </p:nvPr>
        </p:nvSpPr>
        <p:spPr/>
        <p:txBody>
          <a:bodyPr/>
          <a:lstStyle/>
          <a:p>
            <a:fld id="{CD446532-94FD-4D97-8629-88C82936B999}" type="slidenum">
              <a:rPr lang="en-US" smtClean="0"/>
              <a:t>35</a:t>
            </a:fld>
            <a:endParaRPr lang="en-US"/>
          </a:p>
        </p:txBody>
      </p:sp>
    </p:spTree>
    <p:extLst>
      <p:ext uri="{BB962C8B-B14F-4D97-AF65-F5344CB8AC3E}">
        <p14:creationId xmlns:p14="http://schemas.microsoft.com/office/powerpoint/2010/main" val="2684788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CD446532-94FD-4D97-8629-88C82936B999}" type="slidenum">
              <a:rPr lang="en-US" smtClean="0"/>
              <a:t>36</a:t>
            </a:fld>
            <a:endParaRPr lang="en-US"/>
          </a:p>
        </p:txBody>
      </p:sp>
    </p:spTree>
    <p:extLst>
      <p:ext uri="{BB962C8B-B14F-4D97-AF65-F5344CB8AC3E}">
        <p14:creationId xmlns:p14="http://schemas.microsoft.com/office/powerpoint/2010/main" val="270678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CD446532-94FD-4D97-8629-88C82936B999}" type="slidenum">
              <a:rPr lang="en-US" smtClean="0"/>
              <a:t>40</a:t>
            </a:fld>
            <a:endParaRPr lang="en-US"/>
          </a:p>
        </p:txBody>
      </p:sp>
    </p:spTree>
    <p:extLst>
      <p:ext uri="{BB962C8B-B14F-4D97-AF65-F5344CB8AC3E}">
        <p14:creationId xmlns:p14="http://schemas.microsoft.com/office/powerpoint/2010/main" val="4176411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Ao longo dos anos foram havendo várias reformulações de paradigmas económicos, sendo que desequilíbrios não previstos, bem como a existência de “máscaras” de alguns resultados levaram à não atualização das politicas face às mudanças que foram ocorrendo. Isto levou à crise de 2007/2008</a:t>
            </a:r>
          </a:p>
          <a:p>
            <a:r>
              <a:rPr lang="pt-PT" dirty="0"/>
              <a:t>Na próxima aula o, o próximo grupo irá apresentar-vos o resto do texto, que se refere ao período da Crise</a:t>
            </a:r>
            <a:endParaRPr lang="en-US" dirty="0"/>
          </a:p>
          <a:p>
            <a:endParaRPr lang="pt-PT" dirty="0"/>
          </a:p>
        </p:txBody>
      </p:sp>
      <p:sp>
        <p:nvSpPr>
          <p:cNvPr id="4" name="Slide Number Placeholder 3"/>
          <p:cNvSpPr>
            <a:spLocks noGrp="1"/>
          </p:cNvSpPr>
          <p:nvPr>
            <p:ph type="sldNum" sz="quarter" idx="5"/>
          </p:nvPr>
        </p:nvSpPr>
        <p:spPr/>
        <p:txBody>
          <a:bodyPr/>
          <a:lstStyle/>
          <a:p>
            <a:fld id="{CD446532-94FD-4D97-8629-88C82936B999}" type="slidenum">
              <a:rPr lang="en-US" smtClean="0"/>
              <a:t>41</a:t>
            </a:fld>
            <a:endParaRPr lang="en-US"/>
          </a:p>
        </p:txBody>
      </p:sp>
    </p:spTree>
    <p:extLst>
      <p:ext uri="{BB962C8B-B14F-4D97-AF65-F5344CB8AC3E}">
        <p14:creationId xmlns:p14="http://schemas.microsoft.com/office/powerpoint/2010/main" val="6932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buFont typeface="Arial" panose="020B0604020202020204" pitchFamily="34" charset="0"/>
              <a:buNone/>
            </a:pPr>
            <a:r>
              <a:rPr lang="pt-PT" dirty="0"/>
              <a:t>Anos</a:t>
            </a:r>
            <a:r>
              <a:rPr lang="pt-PT" baseline="0" dirty="0"/>
              <a:t> 60 e 70: </a:t>
            </a:r>
            <a:br>
              <a:rPr lang="pt-PT" baseline="0" dirty="0"/>
            </a:br>
            <a:r>
              <a:rPr lang="pt-PT" baseline="0" dirty="0"/>
              <a:t>- </a:t>
            </a:r>
            <a:r>
              <a:rPr lang="pt-PT" dirty="0"/>
              <a:t>Dominadas pelo uso ativo de políticas de “gestão da procura”- politicas para manter desemprego baixo e prevenir instabilidade monetária</a:t>
            </a:r>
            <a:br>
              <a:rPr lang="pt-PT" dirty="0"/>
            </a:br>
            <a:r>
              <a:rPr lang="pt-PT" dirty="0"/>
              <a:t>-</a:t>
            </a:r>
            <a:r>
              <a:rPr lang="pt-PT" baseline="0" dirty="0"/>
              <a:t> </a:t>
            </a:r>
            <a:r>
              <a:rPr lang="pt-PT" dirty="0"/>
              <a:t>Contudo, não conseguiram lidar com desfasamentos cambiais no inicio dos anos 70 e a estagnação na sequência do primeiro e segundo choques do preço do petróleo.</a:t>
            </a:r>
          </a:p>
          <a:p>
            <a:endParaRPr lang="pt-PT" dirty="0"/>
          </a:p>
          <a:p>
            <a:pPr marL="0" marR="0" indent="0" algn="l" defTabSz="914400" rtl="0" eaLnBrk="1" fontAlgn="auto" latinLnBrk="0" hangingPunct="1">
              <a:lnSpc>
                <a:spcPct val="100000"/>
              </a:lnSpc>
              <a:spcBef>
                <a:spcPts val="0"/>
              </a:spcBef>
              <a:spcAft>
                <a:spcPts val="0"/>
              </a:spcAft>
              <a:buClrTx/>
              <a:buSzTx/>
              <a:buFontTx/>
              <a:buNone/>
              <a:tabLst/>
              <a:defRPr/>
            </a:pPr>
            <a:r>
              <a:rPr lang="pt-PT" dirty="0"/>
              <a:t>Anos 80: Políticas tornaram-se mais orientadas para o médio prazo e o lado da oferta assume o papel principal em resposta à estagflação dos anos 70 (“gestão da oferta”). </a:t>
            </a:r>
          </a:p>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6</a:t>
            </a:fld>
            <a:endParaRPr lang="en-US"/>
          </a:p>
        </p:txBody>
      </p:sp>
    </p:spTree>
    <p:extLst>
      <p:ext uri="{BB962C8B-B14F-4D97-AF65-F5344CB8AC3E}">
        <p14:creationId xmlns:p14="http://schemas.microsoft.com/office/powerpoint/2010/main" val="58260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buNone/>
            </a:pPr>
            <a:r>
              <a:rPr lang="pt-PT" dirty="0"/>
              <a:t>Anos 90</a:t>
            </a:r>
          </a:p>
          <a:p>
            <a:r>
              <a:rPr lang="pt-PT" dirty="0"/>
              <a:t>Criação de um sistema de formulação de políticas baseadas em regras, no qual as políticas estruturais para liberalizar os mercados de produtos e de trabalho foram incorporadas. </a:t>
            </a:r>
          </a:p>
          <a:p>
            <a:endParaRPr lang="pt-PT" dirty="0"/>
          </a:p>
          <a:p>
            <a:r>
              <a:rPr lang="pt-PT" dirty="0"/>
              <a:t>2000</a:t>
            </a:r>
          </a:p>
          <a:p>
            <a:r>
              <a:rPr lang="pt-PT" dirty="0"/>
              <a:t>Economias de mercado emergentes ganham peso na economia global. Desequilíbrios aumentaram em meio à complacência regulatória e política, o que levou à crise financeira 2008-2009</a:t>
            </a:r>
          </a:p>
          <a:p>
            <a:br>
              <a:rPr lang="pt-PT" dirty="0"/>
            </a:br>
            <a:endParaRPr lang="pt-PT" dirty="0"/>
          </a:p>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7</a:t>
            </a:fld>
            <a:endParaRPr lang="en-US"/>
          </a:p>
        </p:txBody>
      </p:sp>
    </p:spTree>
    <p:extLst>
      <p:ext uri="{BB962C8B-B14F-4D97-AF65-F5344CB8AC3E}">
        <p14:creationId xmlns:p14="http://schemas.microsoft.com/office/powerpoint/2010/main" val="380712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b="1" dirty="0"/>
              <a:t>1º Paradigma</a:t>
            </a:r>
          </a:p>
          <a:p>
            <a:endParaRPr lang="pt-PT" dirty="0"/>
          </a:p>
          <a:p>
            <a:r>
              <a:rPr lang="pt-PT" dirty="0"/>
              <a:t>Anos 60</a:t>
            </a:r>
          </a:p>
          <a:p>
            <a:r>
              <a:rPr lang="pt-PT" sz="1200" kern="1200" dirty="0">
                <a:solidFill>
                  <a:schemeClr val="tx1"/>
                </a:solidFill>
                <a:effectLst/>
                <a:latin typeface="+mn-lt"/>
                <a:ea typeface="+mn-ea"/>
                <a:cs typeface="+mn-cs"/>
              </a:rPr>
              <a:t>Regulamentação do sistema monetário - sistema de </a:t>
            </a:r>
            <a:r>
              <a:rPr lang="pt-PT" sz="1200" kern="1200" dirty="0" err="1">
                <a:solidFill>
                  <a:schemeClr val="tx1"/>
                </a:solidFill>
                <a:effectLst/>
                <a:latin typeface="+mn-lt"/>
                <a:ea typeface="+mn-ea"/>
                <a:cs typeface="+mn-cs"/>
              </a:rPr>
              <a:t>Bretton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Woods</a:t>
            </a:r>
            <a:r>
              <a:rPr lang="pt-PT" sz="1200" kern="1200" dirty="0">
                <a:solidFill>
                  <a:schemeClr val="tx1"/>
                </a:solidFill>
                <a:effectLst/>
                <a:latin typeface="+mn-lt"/>
                <a:ea typeface="+mn-ea"/>
                <a:cs typeface="+mn-cs"/>
              </a:rPr>
              <a:t>: taxas de câmbio fixas.</a:t>
            </a:r>
            <a:br>
              <a:rPr lang="pt-PT" sz="1200" kern="1200" dirty="0">
                <a:solidFill>
                  <a:schemeClr val="tx1"/>
                </a:solidFill>
                <a:effectLst/>
                <a:latin typeface="+mn-lt"/>
                <a:ea typeface="+mn-ea"/>
                <a:cs typeface="+mn-cs"/>
              </a:rPr>
            </a:br>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8</a:t>
            </a:fld>
            <a:endParaRPr lang="en-US"/>
          </a:p>
        </p:txBody>
      </p:sp>
    </p:spTree>
    <p:extLst>
      <p:ext uri="{BB962C8B-B14F-4D97-AF65-F5344CB8AC3E}">
        <p14:creationId xmlns:p14="http://schemas.microsoft.com/office/powerpoint/2010/main" val="340634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9</a:t>
            </a:fld>
            <a:endParaRPr lang="en-US"/>
          </a:p>
        </p:txBody>
      </p:sp>
    </p:spTree>
    <p:extLst>
      <p:ext uri="{BB962C8B-B14F-4D97-AF65-F5344CB8AC3E}">
        <p14:creationId xmlns:p14="http://schemas.microsoft.com/office/powerpoint/2010/main" val="160685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ANÁLISE</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Período de crescimento rápido da</a:t>
            </a:r>
            <a:r>
              <a:rPr lang="pt-PT" sz="1200" kern="1200" baseline="0" dirty="0">
                <a:solidFill>
                  <a:schemeClr val="tx1"/>
                </a:solidFill>
                <a:effectLst/>
                <a:latin typeface="+mn-lt"/>
                <a:ea typeface="+mn-ea"/>
                <a:cs typeface="+mn-cs"/>
              </a:rPr>
              <a:t> OCDE</a:t>
            </a:r>
            <a:r>
              <a:rPr lang="pt-PT" sz="1200" kern="1200" dirty="0">
                <a:solidFill>
                  <a:schemeClr val="tx1"/>
                </a:solidFill>
                <a:effectLst/>
                <a:latin typeface="+mn-lt"/>
                <a:ea typeface="+mn-ea"/>
                <a:cs typeface="+mn-cs"/>
              </a:rPr>
              <a:t> (média acima de 5%, figura 1 e tabela 1)</a:t>
            </a:r>
            <a:endParaRPr lang="en-US" dirty="0"/>
          </a:p>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10</a:t>
            </a:fld>
            <a:endParaRPr lang="en-US"/>
          </a:p>
        </p:txBody>
      </p:sp>
    </p:spTree>
    <p:extLst>
      <p:ext uri="{BB962C8B-B14F-4D97-AF65-F5344CB8AC3E}">
        <p14:creationId xmlns:p14="http://schemas.microsoft.com/office/powerpoint/2010/main" val="183687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Aparentemente, o paradigma funcionava bem, mas</a:t>
            </a:r>
            <a:r>
              <a:rPr lang="pt-PT" sz="1200" kern="1200" baseline="0" dirty="0">
                <a:solidFill>
                  <a:schemeClr val="tx1"/>
                </a:solidFill>
                <a:effectLst/>
                <a:latin typeface="+mn-lt"/>
                <a:ea typeface="+mn-ea"/>
                <a:cs typeface="+mn-cs"/>
              </a:rPr>
              <a:t> no início dos anos 70, começaram a surgir alguns problemas:</a:t>
            </a:r>
            <a:br>
              <a:rPr lang="pt-PT" sz="1200" kern="1200" dirty="0">
                <a:solidFill>
                  <a:schemeClr val="tx1"/>
                </a:solidFill>
                <a:effectLst/>
                <a:latin typeface="+mn-lt"/>
                <a:ea typeface="+mn-ea"/>
                <a:cs typeface="+mn-cs"/>
              </a:rPr>
            </a:br>
            <a:r>
              <a:rPr lang="pt-PT" sz="1200" kern="1200" dirty="0">
                <a:solidFill>
                  <a:schemeClr val="tx1"/>
                </a:solidFill>
                <a:effectLst/>
                <a:latin typeface="+mn-lt"/>
                <a:ea typeface="+mn-ea"/>
                <a:cs typeface="+mn-cs"/>
              </a:rPr>
              <a:t>1971 (fim deste período): a pressão dos fluxos internacionais de capital levou a uma série de ações políticas, incluindo realinhamentos cambiais e períodos de flutuações – principalmente do dólar norte-americano a partir de agosto, depois da conversibilidade do ouro ter sido abandonada.</a:t>
            </a: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1971</a:t>
            </a:r>
            <a:r>
              <a:rPr lang="pt-PT" sz="1200" kern="1200" baseline="0" dirty="0">
                <a:solidFill>
                  <a:schemeClr val="tx1"/>
                </a:solidFill>
                <a:effectLst/>
                <a:latin typeface="+mn-lt"/>
                <a:ea typeface="+mn-ea"/>
                <a:cs typeface="+mn-cs"/>
              </a:rPr>
              <a:t> – fim do sistema: </a:t>
            </a:r>
            <a:r>
              <a:rPr lang="pt-PT" sz="1200" kern="1200" baseline="0" dirty="0" err="1">
                <a:solidFill>
                  <a:schemeClr val="tx1"/>
                </a:solidFill>
                <a:effectLst/>
                <a:latin typeface="+mn-lt"/>
                <a:ea typeface="+mn-ea"/>
                <a:cs typeface="+mn-cs"/>
              </a:rPr>
              <a:t>desiquilibrios</a:t>
            </a:r>
            <a:r>
              <a:rPr lang="pt-PT" sz="1200" kern="1200" baseline="0" dirty="0">
                <a:solidFill>
                  <a:schemeClr val="tx1"/>
                </a:solidFill>
                <a:effectLst/>
                <a:latin typeface="+mn-lt"/>
                <a:ea typeface="+mn-ea"/>
                <a:cs typeface="+mn-cs"/>
              </a:rPr>
              <a:t> de </a:t>
            </a:r>
            <a:r>
              <a:rPr lang="pt-PT" sz="1200" kern="1200" baseline="0" dirty="0" err="1">
                <a:solidFill>
                  <a:schemeClr val="tx1"/>
                </a:solidFill>
                <a:effectLst/>
                <a:latin typeface="+mn-lt"/>
                <a:ea typeface="+mn-ea"/>
                <a:cs typeface="+mn-cs"/>
              </a:rPr>
              <a:t>balancas</a:t>
            </a:r>
            <a:r>
              <a:rPr lang="pt-PT" sz="1200" kern="1200" baseline="0" dirty="0">
                <a:solidFill>
                  <a:schemeClr val="tx1"/>
                </a:solidFill>
                <a:effectLst/>
                <a:latin typeface="+mn-lt"/>
                <a:ea typeface="+mn-ea"/>
                <a:cs typeface="+mn-cs"/>
              </a:rPr>
              <a:t> de pagamentos entre países e aumento da inflação no pais ancora (</a:t>
            </a:r>
            <a:r>
              <a:rPr lang="pt-PT" sz="1200" kern="1200" baseline="0" dirty="0" err="1">
                <a:solidFill>
                  <a:schemeClr val="tx1"/>
                </a:solidFill>
                <a:effectLst/>
                <a:latin typeface="+mn-lt"/>
                <a:ea typeface="+mn-ea"/>
                <a:cs typeface="+mn-cs"/>
              </a:rPr>
              <a:t>eua</a:t>
            </a:r>
            <a:r>
              <a:rPr lang="pt-PT" sz="1200" kern="1200" baseline="0" dirty="0">
                <a:solidFill>
                  <a:schemeClr val="tx1"/>
                </a:solidFill>
                <a:effectLst/>
                <a:latin typeface="+mn-lt"/>
                <a:ea typeface="+mn-ea"/>
                <a:cs typeface="+mn-cs"/>
              </a:rPr>
              <a:t>)</a:t>
            </a:r>
            <a:br>
              <a:rPr lang="pt-PT" sz="1200" kern="1200" baseline="0" dirty="0">
                <a:solidFill>
                  <a:schemeClr val="tx1"/>
                </a:solidFill>
                <a:effectLst/>
                <a:latin typeface="+mn-lt"/>
                <a:ea typeface="+mn-ea"/>
                <a:cs typeface="+mn-cs"/>
              </a:rPr>
            </a:br>
            <a:endParaRPr lang="pt-P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Posição do Número do Diapositivo 3"/>
          <p:cNvSpPr>
            <a:spLocks noGrp="1"/>
          </p:cNvSpPr>
          <p:nvPr>
            <p:ph type="sldNum" sz="quarter" idx="10"/>
          </p:nvPr>
        </p:nvSpPr>
        <p:spPr/>
        <p:txBody>
          <a:bodyPr/>
          <a:lstStyle/>
          <a:p>
            <a:fld id="{CD446532-94FD-4D97-8629-88C82936B999}" type="slidenum">
              <a:rPr lang="en-US" smtClean="0"/>
              <a:t>11</a:t>
            </a:fld>
            <a:endParaRPr lang="en-US"/>
          </a:p>
        </p:txBody>
      </p:sp>
    </p:spTree>
    <p:extLst>
      <p:ext uri="{BB962C8B-B14F-4D97-AF65-F5344CB8AC3E}">
        <p14:creationId xmlns:p14="http://schemas.microsoft.com/office/powerpoint/2010/main" val="97106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93A3067-44E9-4DF7-97C0-BC65F5022E71}" type="datetimeFigureOut">
              <a:rPr lang="pt-PT" smtClean="0"/>
              <a:t>28/02/19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757A8E8-AF21-4922-AFAD-AE2F97581EE4}" type="slidenum">
              <a:rPr lang="pt-PT" smtClean="0"/>
              <a:t>‹nº›</a:t>
            </a:fld>
            <a:endParaRPr lang="pt-PT"/>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58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A3067-44E9-4DF7-97C0-BC65F5022E71}" type="datetimeFigureOut">
              <a:rPr lang="pt-PT" smtClean="0"/>
              <a:t>28/02/19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757A8E8-AF21-4922-AFAD-AE2F97581EE4}" type="slidenum">
              <a:rPr lang="pt-PT" smtClean="0"/>
              <a:t>‹nº›</a:t>
            </a:fld>
            <a:endParaRPr lang="pt-PT"/>
          </a:p>
        </p:txBody>
      </p:sp>
    </p:spTree>
    <p:extLst>
      <p:ext uri="{BB962C8B-B14F-4D97-AF65-F5344CB8AC3E}">
        <p14:creationId xmlns:p14="http://schemas.microsoft.com/office/powerpoint/2010/main" val="346731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A3067-44E9-4DF7-97C0-BC65F5022E71}" type="datetimeFigureOut">
              <a:rPr lang="pt-PT" smtClean="0"/>
              <a:t>28/02/19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757A8E8-AF21-4922-AFAD-AE2F97581EE4}" type="slidenum">
              <a:rPr lang="pt-PT" smtClean="0"/>
              <a:t>‹nº›</a:t>
            </a:fld>
            <a:endParaRPr lang="pt-PT"/>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3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A3067-44E9-4DF7-97C0-BC65F5022E71}" type="datetimeFigureOut">
              <a:rPr lang="pt-PT" smtClean="0"/>
              <a:t>28/02/19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757A8E8-AF21-4922-AFAD-AE2F97581EE4}" type="slidenum">
              <a:rPr lang="pt-PT" smtClean="0"/>
              <a:t>‹nº›</a:t>
            </a:fld>
            <a:endParaRPr lang="pt-PT"/>
          </a:p>
        </p:txBody>
      </p:sp>
    </p:spTree>
    <p:extLst>
      <p:ext uri="{BB962C8B-B14F-4D97-AF65-F5344CB8AC3E}">
        <p14:creationId xmlns:p14="http://schemas.microsoft.com/office/powerpoint/2010/main" val="83618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3A3067-44E9-4DF7-97C0-BC65F5022E71}" type="datetimeFigureOut">
              <a:rPr lang="pt-PT" smtClean="0"/>
              <a:t>28/02/19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757A8E8-AF21-4922-AFAD-AE2F97581EE4}" type="slidenum">
              <a:rPr lang="pt-PT" smtClean="0"/>
              <a:t>‹nº›</a:t>
            </a:fld>
            <a:endParaRPr lang="pt-PT"/>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6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3A3067-44E9-4DF7-97C0-BC65F5022E71}" type="datetimeFigureOut">
              <a:rPr lang="pt-PT" smtClean="0"/>
              <a:t>28/02/19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757A8E8-AF21-4922-AFAD-AE2F97581EE4}" type="slidenum">
              <a:rPr lang="pt-PT" smtClean="0"/>
              <a:t>‹nº›</a:t>
            </a:fld>
            <a:endParaRPr lang="pt-PT"/>
          </a:p>
        </p:txBody>
      </p:sp>
    </p:spTree>
    <p:extLst>
      <p:ext uri="{BB962C8B-B14F-4D97-AF65-F5344CB8AC3E}">
        <p14:creationId xmlns:p14="http://schemas.microsoft.com/office/powerpoint/2010/main" val="79415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3A3067-44E9-4DF7-97C0-BC65F5022E71}" type="datetimeFigureOut">
              <a:rPr lang="pt-PT" smtClean="0"/>
              <a:t>28/02/19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E757A8E8-AF21-4922-AFAD-AE2F97581EE4}" type="slidenum">
              <a:rPr lang="pt-PT" smtClean="0"/>
              <a:t>‹nº›</a:t>
            </a:fld>
            <a:endParaRPr lang="pt-PT"/>
          </a:p>
        </p:txBody>
      </p:sp>
    </p:spTree>
    <p:extLst>
      <p:ext uri="{BB962C8B-B14F-4D97-AF65-F5344CB8AC3E}">
        <p14:creationId xmlns:p14="http://schemas.microsoft.com/office/powerpoint/2010/main" val="95185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3A3067-44E9-4DF7-97C0-BC65F5022E71}" type="datetimeFigureOut">
              <a:rPr lang="pt-PT" smtClean="0"/>
              <a:t>28/02/19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757A8E8-AF21-4922-AFAD-AE2F97581EE4}" type="slidenum">
              <a:rPr lang="pt-PT" smtClean="0"/>
              <a:t>‹nº›</a:t>
            </a:fld>
            <a:endParaRPr lang="pt-PT"/>
          </a:p>
        </p:txBody>
      </p:sp>
    </p:spTree>
    <p:extLst>
      <p:ext uri="{BB962C8B-B14F-4D97-AF65-F5344CB8AC3E}">
        <p14:creationId xmlns:p14="http://schemas.microsoft.com/office/powerpoint/2010/main" val="394199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A3067-44E9-4DF7-97C0-BC65F5022E71}" type="datetimeFigureOut">
              <a:rPr lang="pt-PT" smtClean="0"/>
              <a:t>28/02/19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E757A8E8-AF21-4922-AFAD-AE2F97581EE4}" type="slidenum">
              <a:rPr lang="pt-PT" smtClean="0"/>
              <a:t>‹nº›</a:t>
            </a:fld>
            <a:endParaRPr lang="pt-PT"/>
          </a:p>
        </p:txBody>
      </p:sp>
    </p:spTree>
    <p:extLst>
      <p:ext uri="{BB962C8B-B14F-4D97-AF65-F5344CB8AC3E}">
        <p14:creationId xmlns:p14="http://schemas.microsoft.com/office/powerpoint/2010/main" val="262754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3A3067-44E9-4DF7-97C0-BC65F5022E71}" type="datetimeFigureOut">
              <a:rPr lang="pt-PT" smtClean="0"/>
              <a:t>28/02/19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757A8E8-AF21-4922-AFAD-AE2F97581EE4}" type="slidenum">
              <a:rPr lang="pt-PT" smtClean="0"/>
              <a:t>‹nº›</a:t>
            </a:fld>
            <a:endParaRPr lang="pt-PT"/>
          </a:p>
        </p:txBody>
      </p:sp>
    </p:spTree>
    <p:extLst>
      <p:ext uri="{BB962C8B-B14F-4D97-AF65-F5344CB8AC3E}">
        <p14:creationId xmlns:p14="http://schemas.microsoft.com/office/powerpoint/2010/main" val="254198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3A3067-44E9-4DF7-97C0-BC65F5022E71}" type="datetimeFigureOut">
              <a:rPr lang="pt-PT" smtClean="0"/>
              <a:t>28/02/19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757A8E8-AF21-4922-AFAD-AE2F97581EE4}" type="slidenum">
              <a:rPr lang="pt-PT" smtClean="0"/>
              <a:t>‹nº›</a:t>
            </a:fld>
            <a:endParaRPr lang="pt-PT"/>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65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93A3067-44E9-4DF7-97C0-BC65F5022E71}" type="datetimeFigureOut">
              <a:rPr lang="pt-PT" smtClean="0"/>
              <a:t>28/02/19</a:t>
            </a:fld>
            <a:endParaRPr lang="pt-PT"/>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pt-PT"/>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757A8E8-AF21-4922-AFAD-AE2F97581EE4}" type="slidenum">
              <a:rPr lang="pt-PT" smtClean="0"/>
              <a:t>‹nº›</a:t>
            </a:fld>
            <a:endParaRPr lang="pt-PT"/>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9886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x.doi.org/10.1787/88893242888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px.doi.org/10.1787/8889324289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px.doi.org/10.1787/88893242889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px.doi.org/10.1787/88893242891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px.doi.org/10.1787/888932428937"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RtFz9q26t5A"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099" y="548642"/>
            <a:ext cx="9240819" cy="2958352"/>
          </a:xfrm>
        </p:spPr>
        <p:txBody>
          <a:bodyPr>
            <a:normAutofit/>
          </a:bodyPr>
          <a:lstStyle/>
          <a:p>
            <a:pPr algn="l"/>
            <a:r>
              <a:rPr lang="pt-PT" sz="5600" dirty="0">
                <a:solidFill>
                  <a:schemeClr val="tx1"/>
                </a:solidFill>
              </a:rPr>
              <a:t>OECD AT 50 – </a:t>
            </a:r>
            <a:r>
              <a:rPr lang="pt-PT" sz="5600" dirty="0" err="1">
                <a:solidFill>
                  <a:schemeClr val="tx1"/>
                </a:solidFill>
              </a:rPr>
              <a:t>Evolving</a:t>
            </a:r>
            <a:r>
              <a:rPr lang="pt-PT" sz="5600" dirty="0">
                <a:solidFill>
                  <a:schemeClr val="tx1"/>
                </a:solidFill>
              </a:rPr>
              <a:t> </a:t>
            </a:r>
            <a:r>
              <a:rPr lang="pt-PT" sz="5600" dirty="0" err="1">
                <a:solidFill>
                  <a:schemeClr val="tx1"/>
                </a:solidFill>
              </a:rPr>
              <a:t>Paradigms</a:t>
            </a:r>
            <a:r>
              <a:rPr lang="pt-PT" sz="5600" dirty="0">
                <a:solidFill>
                  <a:schemeClr val="tx1"/>
                </a:solidFill>
              </a:rPr>
              <a:t> in </a:t>
            </a:r>
            <a:r>
              <a:rPr lang="pt-PT" sz="5600" dirty="0" err="1">
                <a:solidFill>
                  <a:schemeClr val="tx1"/>
                </a:solidFill>
              </a:rPr>
              <a:t>Economic</a:t>
            </a:r>
            <a:r>
              <a:rPr lang="pt-PT" sz="5600" dirty="0">
                <a:solidFill>
                  <a:schemeClr val="tx1"/>
                </a:solidFill>
              </a:rPr>
              <a:t> </a:t>
            </a:r>
            <a:r>
              <a:rPr lang="pt-PT" sz="5600" dirty="0" err="1">
                <a:solidFill>
                  <a:schemeClr val="tx1"/>
                </a:solidFill>
              </a:rPr>
              <a:t>Policy</a:t>
            </a:r>
            <a:r>
              <a:rPr lang="pt-PT" sz="5600" dirty="0">
                <a:solidFill>
                  <a:schemeClr val="tx1"/>
                </a:solidFill>
              </a:rPr>
              <a:t> </a:t>
            </a:r>
            <a:r>
              <a:rPr lang="pt-PT" sz="5600" dirty="0" err="1">
                <a:solidFill>
                  <a:schemeClr val="tx1"/>
                </a:solidFill>
              </a:rPr>
              <a:t>Making</a:t>
            </a:r>
            <a:br>
              <a:rPr lang="pt-PT" dirty="0">
                <a:solidFill>
                  <a:schemeClr val="tx1"/>
                </a:solidFill>
              </a:rPr>
            </a:br>
            <a:endParaRPr lang="pt-PT" dirty="0">
              <a:solidFill>
                <a:schemeClr val="tx1"/>
              </a:solidFill>
            </a:endParaRPr>
          </a:p>
        </p:txBody>
      </p:sp>
      <p:sp>
        <p:nvSpPr>
          <p:cNvPr id="3" name="Subtitle 2"/>
          <p:cNvSpPr>
            <a:spLocks noGrp="1"/>
          </p:cNvSpPr>
          <p:nvPr>
            <p:ph type="subTitle" idx="1"/>
          </p:nvPr>
        </p:nvSpPr>
        <p:spPr>
          <a:xfrm>
            <a:off x="8415390" y="5021691"/>
            <a:ext cx="3668455" cy="1463040"/>
          </a:xfrm>
        </p:spPr>
        <p:txBody>
          <a:bodyPr>
            <a:noAutofit/>
          </a:bodyPr>
          <a:lstStyle/>
          <a:p>
            <a:r>
              <a:rPr lang="pt-PT" sz="2000" dirty="0"/>
              <a:t>Carolina Santos, Nº48479</a:t>
            </a:r>
          </a:p>
          <a:p>
            <a:r>
              <a:rPr lang="pt-PT" sz="2000" dirty="0"/>
              <a:t>Joana Bernardo, Nº48560</a:t>
            </a:r>
          </a:p>
          <a:p>
            <a:r>
              <a:rPr lang="pt-PT" sz="2000" dirty="0"/>
              <a:t>Maria Assis dos Santos, Nº48620</a:t>
            </a:r>
          </a:p>
          <a:p>
            <a:r>
              <a:rPr lang="pt-PT" sz="2000" dirty="0"/>
              <a:t>Mariana Silva , Nº 48696</a:t>
            </a:r>
          </a:p>
        </p:txBody>
      </p:sp>
      <p:sp>
        <p:nvSpPr>
          <p:cNvPr id="5" name="TextBox 4"/>
          <p:cNvSpPr txBox="1"/>
          <p:nvPr/>
        </p:nvSpPr>
        <p:spPr>
          <a:xfrm>
            <a:off x="6373091" y="4048899"/>
            <a:ext cx="5437909" cy="461665"/>
          </a:xfrm>
          <a:prstGeom prst="rect">
            <a:avLst/>
          </a:prstGeom>
          <a:noFill/>
        </p:spPr>
        <p:txBody>
          <a:bodyPr wrap="square" rtlCol="0">
            <a:spAutoFit/>
          </a:bodyPr>
          <a:lstStyle/>
          <a:p>
            <a:r>
              <a:rPr lang="pt-PT" sz="2400" dirty="0"/>
              <a:t>Política Económica e Atividade Empresarial</a:t>
            </a:r>
          </a:p>
        </p:txBody>
      </p:sp>
      <p:pic>
        <p:nvPicPr>
          <p:cNvPr id="6" name="Picture 3"/>
          <p:cNvPicPr>
            <a:picLocks noChangeAspect="1"/>
          </p:cNvPicPr>
          <p:nvPr/>
        </p:nvPicPr>
        <p:blipFill rotWithShape="1">
          <a:blip r:embed="rId3">
            <a:extLst>
              <a:ext uri="{28A0092B-C50C-407E-A947-70E740481C1C}">
                <a14:useLocalDpi xmlns:a14="http://schemas.microsoft.com/office/drawing/2010/main" val="0"/>
              </a:ext>
            </a:extLst>
          </a:blip>
          <a:srcRect t="14313" b="14471"/>
          <a:stretch/>
        </p:blipFill>
        <p:spPr>
          <a:xfrm>
            <a:off x="868892" y="4780665"/>
            <a:ext cx="3693276" cy="1972644"/>
          </a:xfrm>
          <a:prstGeom prst="rect">
            <a:avLst/>
          </a:prstGeom>
        </p:spPr>
      </p:pic>
    </p:spTree>
    <p:extLst>
      <p:ext uri="{BB962C8B-B14F-4D97-AF65-F5344CB8AC3E}">
        <p14:creationId xmlns:p14="http://schemas.microsoft.com/office/powerpoint/2010/main" val="192318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585216"/>
            <a:ext cx="10785013" cy="1499616"/>
          </a:xfrm>
        </p:spPr>
        <p:txBody>
          <a:bodyPr>
            <a:normAutofit/>
          </a:bodyPr>
          <a:lstStyle/>
          <a:p>
            <a:r>
              <a:rPr lang="en-US" dirty="0"/>
              <a:t>“TESTING THE LIMITS OF DEMAND MANAGEMENT” (1960’s and 1970’s)</a:t>
            </a:r>
          </a:p>
        </p:txBody>
      </p:sp>
      <p:sp>
        <p:nvSpPr>
          <p:cNvPr id="4" name="CaixaDeTexto 3"/>
          <p:cNvSpPr txBox="1"/>
          <p:nvPr/>
        </p:nvSpPr>
        <p:spPr>
          <a:xfrm>
            <a:off x="867905" y="2012814"/>
            <a:ext cx="1741374" cy="553998"/>
          </a:xfrm>
          <a:prstGeom prst="rect">
            <a:avLst/>
          </a:prstGeom>
          <a:noFill/>
        </p:spPr>
        <p:txBody>
          <a:bodyPr wrap="square" rtlCol="0">
            <a:spAutoFit/>
          </a:bodyPr>
          <a:lstStyle/>
          <a:p>
            <a:r>
              <a:rPr lang="pt-PT" sz="3000" u="sng" dirty="0"/>
              <a:t>ANOS 60</a:t>
            </a:r>
            <a:endParaRPr lang="en-US" sz="3000" u="sng" dirty="0"/>
          </a:p>
        </p:txBody>
      </p:sp>
      <p:pic>
        <p:nvPicPr>
          <p:cNvPr id="6" name="Imagem 5"/>
          <p:cNvPicPr>
            <a:picLocks noChangeAspect="1"/>
          </p:cNvPicPr>
          <p:nvPr/>
        </p:nvPicPr>
        <p:blipFill rotWithShape="1">
          <a:blip r:embed="rId3"/>
          <a:srcRect b="21975"/>
          <a:stretch/>
        </p:blipFill>
        <p:spPr>
          <a:xfrm>
            <a:off x="3018716" y="2012814"/>
            <a:ext cx="6420251" cy="4333052"/>
          </a:xfrm>
          <a:prstGeom prst="rect">
            <a:avLst/>
          </a:prstGeom>
        </p:spPr>
      </p:pic>
      <p:sp>
        <p:nvSpPr>
          <p:cNvPr id="3" name="TextBox 2"/>
          <p:cNvSpPr txBox="1"/>
          <p:nvPr/>
        </p:nvSpPr>
        <p:spPr>
          <a:xfrm>
            <a:off x="3400974" y="6345866"/>
            <a:ext cx="5655733" cy="584775"/>
          </a:xfrm>
          <a:prstGeom prst="rect">
            <a:avLst/>
          </a:prstGeom>
          <a:noFill/>
        </p:spPr>
        <p:txBody>
          <a:bodyPr wrap="square" rtlCol="0">
            <a:spAutoFit/>
          </a:bodyPr>
          <a:lstStyle/>
          <a:p>
            <a:r>
              <a:rPr lang="pt-PT" sz="1400" i="1" dirty="0"/>
              <a:t>OECD AT 50, pág.3 - </a:t>
            </a:r>
            <a:r>
              <a:rPr lang="pt-PT" sz="1400" i="1" dirty="0" err="1"/>
              <a:t>StatLink</a:t>
            </a:r>
            <a:r>
              <a:rPr lang="pt-PT" sz="1400" i="1" dirty="0"/>
              <a:t>: </a:t>
            </a:r>
            <a:r>
              <a:rPr lang="pt-PT" sz="1400" i="1" dirty="0">
                <a:hlinkClick r:id="rId4"/>
              </a:rPr>
              <a:t>http://px.doi.org/10.1787/888932428880</a:t>
            </a:r>
            <a:endParaRPr lang="pt-PT" sz="1400" i="1" dirty="0"/>
          </a:p>
          <a:p>
            <a:endParaRPr lang="pt-PT" dirty="0"/>
          </a:p>
        </p:txBody>
      </p:sp>
    </p:spTree>
    <p:extLst>
      <p:ext uri="{BB962C8B-B14F-4D97-AF65-F5344CB8AC3E}">
        <p14:creationId xmlns:p14="http://schemas.microsoft.com/office/powerpoint/2010/main" val="36796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29257" cy="1499616"/>
          </a:xfrm>
        </p:spPr>
        <p:txBody>
          <a:bodyPr>
            <a:normAutofit/>
          </a:bodyPr>
          <a:lstStyle/>
          <a:p>
            <a:r>
              <a:rPr lang="en-US" dirty="0"/>
              <a:t>“TESTING THE LIMITS OF DEMAND MANAGEMENT” (1960’s and 1970’s)</a:t>
            </a:r>
            <a:endParaRPr lang="pt-PT"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928" y="3019152"/>
            <a:ext cx="4748146" cy="3165431"/>
          </a:xfrm>
          <a:prstGeom prst="rect">
            <a:avLst/>
          </a:prstGeom>
          <a:ln>
            <a:noFill/>
          </a:ln>
          <a:effectLst>
            <a:outerShdw blurRad="190500" algn="tl" rotWithShape="0">
              <a:srgbClr val="000000">
                <a:alpha val="70000"/>
              </a:srgbClr>
            </a:outerShdw>
          </a:effectLst>
        </p:spPr>
      </p:pic>
      <p:sp>
        <p:nvSpPr>
          <p:cNvPr id="8" name="CaixaDeTexto 7"/>
          <p:cNvSpPr txBox="1"/>
          <p:nvPr/>
        </p:nvSpPr>
        <p:spPr>
          <a:xfrm>
            <a:off x="867905" y="2012814"/>
            <a:ext cx="1741374" cy="553998"/>
          </a:xfrm>
          <a:prstGeom prst="rect">
            <a:avLst/>
          </a:prstGeom>
          <a:noFill/>
        </p:spPr>
        <p:txBody>
          <a:bodyPr wrap="square" rtlCol="0">
            <a:spAutoFit/>
          </a:bodyPr>
          <a:lstStyle/>
          <a:p>
            <a:r>
              <a:rPr lang="pt-PT" sz="3000" u="sng" dirty="0"/>
              <a:t>ANOS 70</a:t>
            </a:r>
            <a:endParaRPr lang="en-US" sz="3000" u="sng" dirty="0"/>
          </a:p>
        </p:txBody>
      </p:sp>
      <p:sp>
        <p:nvSpPr>
          <p:cNvPr id="10" name="CaixaDeTexto 9"/>
          <p:cNvSpPr txBox="1"/>
          <p:nvPr/>
        </p:nvSpPr>
        <p:spPr>
          <a:xfrm>
            <a:off x="867905" y="3019152"/>
            <a:ext cx="4957155" cy="2462213"/>
          </a:xfrm>
          <a:prstGeom prst="rect">
            <a:avLst/>
          </a:prstGeom>
          <a:solidFill>
            <a:schemeClr val="accent2">
              <a:lumMod val="40000"/>
              <a:lumOff val="60000"/>
            </a:schemeClr>
          </a:solidFill>
        </p:spPr>
        <p:txBody>
          <a:bodyPr wrap="square" rtlCol="0">
            <a:spAutoFit/>
          </a:bodyPr>
          <a:lstStyle/>
          <a:p>
            <a:r>
              <a:rPr lang="pt-PT" sz="2200" dirty="0"/>
              <a:t>PROBLEMAS:</a:t>
            </a:r>
          </a:p>
          <a:p>
            <a:endParaRPr lang="pt-PT" sz="2200" dirty="0"/>
          </a:p>
          <a:p>
            <a:pPr marL="285750" indent="-285750">
              <a:buFont typeface="Arial" panose="020B0604020202020204" pitchFamily="34" charset="0"/>
              <a:buChar char="•"/>
            </a:pPr>
            <a:r>
              <a:rPr lang="pt-PT" sz="2200" dirty="0"/>
              <a:t>Pressões externas em diversos países</a:t>
            </a:r>
          </a:p>
          <a:p>
            <a:pPr marL="285750" indent="-285750">
              <a:buFont typeface="Arial" panose="020B0604020202020204" pitchFamily="34" charset="0"/>
              <a:buChar char="•"/>
            </a:pPr>
            <a:endParaRPr lang="pt-PT" sz="2200" dirty="0"/>
          </a:p>
          <a:p>
            <a:pPr marL="285750" indent="-285750">
              <a:buFont typeface="Arial" panose="020B0604020202020204" pitchFamily="34" charset="0"/>
              <a:buChar char="•"/>
            </a:pPr>
            <a:r>
              <a:rPr lang="pt-PT" sz="2200" dirty="0"/>
              <a:t>Realinhamento das taxas de câmbio</a:t>
            </a:r>
          </a:p>
          <a:p>
            <a:endParaRPr lang="pt-PT" sz="2200" dirty="0"/>
          </a:p>
          <a:p>
            <a:pPr marL="285750" indent="-285750">
              <a:buFont typeface="Arial" panose="020B0604020202020204" pitchFamily="34" charset="0"/>
              <a:buChar char="•"/>
            </a:pPr>
            <a:r>
              <a:rPr lang="pt-PT" sz="2200" dirty="0"/>
              <a:t>Queda do sistema de </a:t>
            </a:r>
            <a:r>
              <a:rPr lang="pt-PT" sz="2200" dirty="0" err="1"/>
              <a:t>Bretton</a:t>
            </a:r>
            <a:r>
              <a:rPr lang="pt-PT" sz="2200" dirty="0"/>
              <a:t> </a:t>
            </a:r>
            <a:r>
              <a:rPr lang="pt-PT" sz="2200" dirty="0" err="1"/>
              <a:t>Woods</a:t>
            </a:r>
            <a:endParaRPr lang="pt-PT" sz="2200" dirty="0"/>
          </a:p>
        </p:txBody>
      </p:sp>
    </p:spTree>
    <p:extLst>
      <p:ext uri="{BB962C8B-B14F-4D97-AF65-F5344CB8AC3E}">
        <p14:creationId xmlns:p14="http://schemas.microsoft.com/office/powerpoint/2010/main" val="286624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24127" y="575384"/>
            <a:ext cx="10729257" cy="1499616"/>
          </a:xfrm>
        </p:spPr>
        <p:txBody>
          <a:bodyPr>
            <a:normAutofit/>
          </a:bodyPr>
          <a:lstStyle/>
          <a:p>
            <a:r>
              <a:rPr lang="en-US" dirty="0"/>
              <a:t>“TESTING THE LIMITS OF DEMAND MANAGEMENT” (1960’s and 1970’s)</a:t>
            </a:r>
            <a:endParaRPr lang="pt-PT" dirty="0"/>
          </a:p>
        </p:txBody>
      </p:sp>
      <p:sp>
        <p:nvSpPr>
          <p:cNvPr id="8" name="CaixaDeTexto 7"/>
          <p:cNvSpPr txBox="1"/>
          <p:nvPr/>
        </p:nvSpPr>
        <p:spPr>
          <a:xfrm>
            <a:off x="867905" y="2012814"/>
            <a:ext cx="1741374" cy="553998"/>
          </a:xfrm>
          <a:prstGeom prst="rect">
            <a:avLst/>
          </a:prstGeom>
          <a:noFill/>
        </p:spPr>
        <p:txBody>
          <a:bodyPr wrap="square" rtlCol="0">
            <a:spAutoFit/>
          </a:bodyPr>
          <a:lstStyle/>
          <a:p>
            <a:r>
              <a:rPr lang="pt-PT" sz="3000" u="sng" dirty="0"/>
              <a:t>ANOS 70</a:t>
            </a:r>
            <a:endParaRPr lang="en-US" sz="3000" u="sng" dirty="0"/>
          </a:p>
        </p:txBody>
      </p:sp>
      <p:sp>
        <p:nvSpPr>
          <p:cNvPr id="10" name="Oval 9"/>
          <p:cNvSpPr/>
          <p:nvPr/>
        </p:nvSpPr>
        <p:spPr>
          <a:xfrm>
            <a:off x="1371600" y="2743200"/>
            <a:ext cx="2286000" cy="11155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1971</a:t>
            </a:r>
            <a:br>
              <a:rPr lang="pt-PT" sz="2300" dirty="0"/>
            </a:br>
            <a:r>
              <a:rPr lang="pt-PT" sz="2300" dirty="0"/>
              <a:t>Acordo Smithsonian </a:t>
            </a:r>
            <a:endParaRPr lang="en-US" sz="2300" dirty="0"/>
          </a:p>
        </p:txBody>
      </p:sp>
      <p:sp>
        <p:nvSpPr>
          <p:cNvPr id="11" name="Oval 10"/>
          <p:cNvSpPr/>
          <p:nvPr/>
        </p:nvSpPr>
        <p:spPr>
          <a:xfrm>
            <a:off x="7992046" y="2706624"/>
            <a:ext cx="2176081" cy="115214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1973</a:t>
            </a:r>
            <a:br>
              <a:rPr lang="pt-PT" sz="2300" dirty="0"/>
            </a:br>
            <a:r>
              <a:rPr lang="pt-PT" sz="2300" dirty="0"/>
              <a:t>Crise petrolífera </a:t>
            </a:r>
            <a:endParaRPr lang="en-US" sz="2300" dirty="0"/>
          </a:p>
        </p:txBody>
      </p:sp>
      <p:sp>
        <p:nvSpPr>
          <p:cNvPr id="12" name="CaixaDeTexto 11"/>
          <p:cNvSpPr txBox="1"/>
          <p:nvPr/>
        </p:nvSpPr>
        <p:spPr>
          <a:xfrm>
            <a:off x="6910111" y="4741566"/>
            <a:ext cx="4663440" cy="923330"/>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Courier New" panose="02070309020205020404" pitchFamily="49" charset="0"/>
              <a:buChar char="o"/>
            </a:pPr>
            <a:r>
              <a:rPr lang="pt-PT" dirty="0"/>
              <a:t>Aumento dos preços do petróleo</a:t>
            </a:r>
          </a:p>
          <a:p>
            <a:pPr marL="285750" indent="-285750">
              <a:buFont typeface="Courier New" panose="02070309020205020404" pitchFamily="49" charset="0"/>
              <a:buChar char="o"/>
            </a:pPr>
            <a:r>
              <a:rPr lang="pt-PT" dirty="0"/>
              <a:t>Produção da OCDE cai drasticamente</a:t>
            </a:r>
            <a:r>
              <a:rPr lang="en-US" dirty="0"/>
              <a:t> (1975)</a:t>
            </a:r>
          </a:p>
          <a:p>
            <a:pPr marL="285750" indent="-285750">
              <a:buFont typeface="Courier New" panose="02070309020205020404" pitchFamily="49" charset="0"/>
              <a:buChar char="o"/>
            </a:pPr>
            <a:r>
              <a:rPr lang="pt-PT" dirty="0"/>
              <a:t>Inflação sobe para 14%</a:t>
            </a:r>
          </a:p>
        </p:txBody>
      </p:sp>
      <p:sp>
        <p:nvSpPr>
          <p:cNvPr id="14" name="CaixaDeTexto 13"/>
          <p:cNvSpPr txBox="1"/>
          <p:nvPr/>
        </p:nvSpPr>
        <p:spPr>
          <a:xfrm>
            <a:off x="867905" y="4741566"/>
            <a:ext cx="4663440" cy="646331"/>
          </a:xfrm>
          <a:prstGeom prst="rect">
            <a:avLst/>
          </a:prstGeom>
          <a:noFill/>
          <a:ln w="12700">
            <a:solidFill>
              <a:schemeClr val="accent2">
                <a:lumMod val="75000"/>
              </a:schemeClr>
            </a:solidFill>
          </a:ln>
        </p:spPr>
        <p:txBody>
          <a:bodyPr wrap="square" rtlCol="0">
            <a:spAutoFit/>
          </a:bodyPr>
          <a:lstStyle/>
          <a:p>
            <a:pPr marL="285750" indent="-285750">
              <a:buFont typeface="Courier New" panose="02070309020205020404" pitchFamily="49" charset="0"/>
              <a:buChar char="o"/>
            </a:pPr>
            <a:r>
              <a:rPr lang="pt-PT" dirty="0"/>
              <a:t>Novo preço do dólar americano e do ouro</a:t>
            </a:r>
          </a:p>
          <a:p>
            <a:pPr marL="285750" indent="-285750">
              <a:buFont typeface="Courier New" panose="02070309020205020404" pitchFamily="49" charset="0"/>
              <a:buChar char="o"/>
            </a:pPr>
            <a:r>
              <a:rPr lang="pt-PT" dirty="0"/>
              <a:t>Estabilização temporária e ilusória</a:t>
            </a:r>
          </a:p>
        </p:txBody>
      </p:sp>
      <p:cxnSp>
        <p:nvCxnSpPr>
          <p:cNvPr id="16" name="Conexão reta unidirecional 15"/>
          <p:cNvCxnSpPr/>
          <p:nvPr/>
        </p:nvCxnSpPr>
        <p:spPr>
          <a:xfrm>
            <a:off x="9080086" y="3942735"/>
            <a:ext cx="0" cy="66859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7" name="Conexão reta unidirecional 16"/>
          <p:cNvCxnSpPr/>
          <p:nvPr/>
        </p:nvCxnSpPr>
        <p:spPr>
          <a:xfrm>
            <a:off x="2514600" y="3945152"/>
            <a:ext cx="0" cy="66859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928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4127" y="585216"/>
            <a:ext cx="10440285" cy="1499616"/>
          </a:xfrm>
        </p:spPr>
        <p:txBody>
          <a:bodyPr>
            <a:normAutofit/>
          </a:bodyPr>
          <a:lstStyle/>
          <a:p>
            <a:r>
              <a:rPr lang="en-US" dirty="0"/>
              <a:t>“TESTING THE LIMITS OF DEMAND MANAGEMENT” (1960’s and 1970’s)</a:t>
            </a:r>
            <a:endParaRPr lang="pt-PT" dirty="0"/>
          </a:p>
        </p:txBody>
      </p:sp>
      <p:sp>
        <p:nvSpPr>
          <p:cNvPr id="5" name="CaixaDeTexto 4"/>
          <p:cNvSpPr txBox="1"/>
          <p:nvPr/>
        </p:nvSpPr>
        <p:spPr>
          <a:xfrm>
            <a:off x="867905" y="2012814"/>
            <a:ext cx="1741374" cy="553998"/>
          </a:xfrm>
          <a:prstGeom prst="rect">
            <a:avLst/>
          </a:prstGeom>
          <a:noFill/>
        </p:spPr>
        <p:txBody>
          <a:bodyPr wrap="square" rtlCol="0">
            <a:spAutoFit/>
          </a:bodyPr>
          <a:lstStyle/>
          <a:p>
            <a:r>
              <a:rPr lang="pt-PT" sz="3000" u="sng" dirty="0"/>
              <a:t>ANOS 70</a:t>
            </a:r>
            <a:endParaRPr lang="en-US" sz="3000" u="sng" dirty="0"/>
          </a:p>
        </p:txBody>
      </p:sp>
      <p:sp>
        <p:nvSpPr>
          <p:cNvPr id="6" name="CaixaDeTexto 5"/>
          <p:cNvSpPr txBox="1"/>
          <p:nvPr/>
        </p:nvSpPr>
        <p:spPr>
          <a:xfrm>
            <a:off x="1024127" y="3804612"/>
            <a:ext cx="8696960" cy="1107996"/>
          </a:xfrm>
          <a:prstGeom prst="rect">
            <a:avLst/>
          </a:prstGeom>
          <a:noFill/>
        </p:spPr>
        <p:txBody>
          <a:bodyPr wrap="square" rtlCol="0">
            <a:spAutoFit/>
          </a:bodyPr>
          <a:lstStyle/>
          <a:p>
            <a:pPr>
              <a:lnSpc>
                <a:spcPct val="150000"/>
              </a:lnSpc>
            </a:pPr>
            <a:r>
              <a:rPr lang="pt-PT" sz="2200" dirty="0"/>
              <a:t>o Perspetiva económica da OCDE </a:t>
            </a:r>
            <a:r>
              <a:rPr lang="pt-PT" sz="2200" dirty="0">
                <a:sym typeface="Wingdings" panose="05000000000000000000" pitchFamily="2" charset="2"/>
              </a:rPr>
              <a:t> </a:t>
            </a:r>
            <a:r>
              <a:rPr lang="pt-PT" sz="2200" dirty="0"/>
              <a:t>Políticas Expansionistas</a:t>
            </a:r>
          </a:p>
          <a:p>
            <a:pPr>
              <a:lnSpc>
                <a:spcPct val="150000"/>
              </a:lnSpc>
            </a:pPr>
            <a:r>
              <a:rPr lang="pt-PT" sz="2200" dirty="0"/>
              <a:t>o Grandes Potências seriam prejudicadas (Alemanha Ocidental e Japão) </a:t>
            </a:r>
            <a:endParaRPr lang="en-US" sz="2200" dirty="0"/>
          </a:p>
        </p:txBody>
      </p:sp>
      <p:sp>
        <p:nvSpPr>
          <p:cNvPr id="2" name="Retângulo arredondado 1"/>
          <p:cNvSpPr/>
          <p:nvPr/>
        </p:nvSpPr>
        <p:spPr>
          <a:xfrm>
            <a:off x="1024127" y="2805161"/>
            <a:ext cx="8696960" cy="833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pt-PT" dirty="0"/>
              <a:t>ECONOMISTAS FICAM DIVIDIDOS SOBRE A MELHOR FORMA DE LIDAR COM A SITUAÇÃO</a:t>
            </a:r>
            <a:endParaRPr lang="en-US" dirty="0"/>
          </a:p>
        </p:txBody>
      </p:sp>
    </p:spTree>
    <p:extLst>
      <p:ext uri="{BB962C8B-B14F-4D97-AF65-F5344CB8AC3E}">
        <p14:creationId xmlns:p14="http://schemas.microsoft.com/office/powerpoint/2010/main" val="292057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4842" y="2408105"/>
            <a:ext cx="5608103" cy="3844913"/>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ü"/>
            </a:pPr>
            <a:r>
              <a:rPr lang="pt-PT" dirty="0"/>
              <a:t>Encontro informal, que reuniu representantes dos países industrializados mais ricos</a:t>
            </a:r>
          </a:p>
          <a:p>
            <a:pPr>
              <a:buFont typeface="Wingdings" panose="05000000000000000000" pitchFamily="2" charset="2"/>
              <a:buChar char="ü"/>
            </a:pPr>
            <a:r>
              <a:rPr lang="pt-PT" dirty="0"/>
              <a:t>Estabelecimento de um conjunto de políticas baseadas em estímulos fiscais</a:t>
            </a:r>
          </a:p>
          <a:p>
            <a:pPr>
              <a:buFont typeface="Wingdings" panose="05000000000000000000" pitchFamily="2" charset="2"/>
              <a:buChar char="ü"/>
            </a:pPr>
            <a:r>
              <a:rPr lang="pt-PT" dirty="0"/>
              <a:t>Cedências mútuas: </a:t>
            </a:r>
          </a:p>
          <a:p>
            <a:pPr lvl="5">
              <a:buFont typeface="Wingdings" panose="05000000000000000000" pitchFamily="2" charset="2"/>
              <a:buChar char="ü"/>
            </a:pPr>
            <a:r>
              <a:rPr lang="pt-PT" sz="2200" dirty="0"/>
              <a:t>Estipulação do preço do petróleo americano (aumentou)</a:t>
            </a:r>
          </a:p>
          <a:p>
            <a:pPr lvl="5">
              <a:buFont typeface="Wingdings" panose="05000000000000000000" pitchFamily="2" charset="2"/>
              <a:buChar char="ü"/>
            </a:pPr>
            <a:r>
              <a:rPr lang="pt-PT" sz="2200" dirty="0"/>
              <a:t>Reformas estruturais no GATT (Acordo Geral de Tarifas e Comércio)</a:t>
            </a:r>
          </a:p>
          <a:p>
            <a:pPr marL="0" indent="0">
              <a:buNone/>
            </a:pPr>
            <a:endParaRPr lang="pt-PT" dirty="0"/>
          </a:p>
          <a:p>
            <a:endParaRPr lang="pt-P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04" y="3336939"/>
            <a:ext cx="4059025" cy="2130988"/>
          </a:xfrm>
          <a:prstGeom prst="ellipse">
            <a:avLst/>
          </a:prstGeom>
          <a:ln>
            <a:noFill/>
          </a:ln>
          <a:effectLst>
            <a:softEdge rad="112500"/>
          </a:effectLst>
        </p:spPr>
      </p:pic>
      <p:sp>
        <p:nvSpPr>
          <p:cNvPr id="5" name="Title 1"/>
          <p:cNvSpPr txBox="1">
            <a:spLocks/>
          </p:cNvSpPr>
          <p:nvPr/>
        </p:nvSpPr>
        <p:spPr>
          <a:xfrm>
            <a:off x="1024127" y="585216"/>
            <a:ext cx="107292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dirty="0"/>
              <a:t>“TESTING THE LIMITS OF DEMAND MANAGEMENT” (1960’s and 1970’s)</a:t>
            </a:r>
            <a:endParaRPr lang="pt-PT" dirty="0"/>
          </a:p>
        </p:txBody>
      </p:sp>
      <p:sp>
        <p:nvSpPr>
          <p:cNvPr id="6" name="CaixaDeTexto 5"/>
          <p:cNvSpPr txBox="1"/>
          <p:nvPr/>
        </p:nvSpPr>
        <p:spPr>
          <a:xfrm>
            <a:off x="867904" y="2012814"/>
            <a:ext cx="4672283" cy="1077218"/>
          </a:xfrm>
          <a:prstGeom prst="rect">
            <a:avLst/>
          </a:prstGeom>
          <a:noFill/>
        </p:spPr>
        <p:txBody>
          <a:bodyPr wrap="square" rtlCol="0">
            <a:spAutoFit/>
          </a:bodyPr>
          <a:lstStyle/>
          <a:p>
            <a:r>
              <a:rPr lang="pt-PT" sz="3000" u="sng" dirty="0"/>
              <a:t>ANOS 70 - </a:t>
            </a:r>
            <a:r>
              <a:rPr lang="pt-PT" sz="3200" u="sng" dirty="0"/>
              <a:t>Bonn </a:t>
            </a:r>
            <a:r>
              <a:rPr lang="pt-PT" sz="3200" u="sng" dirty="0" err="1"/>
              <a:t>Summit</a:t>
            </a:r>
            <a:r>
              <a:rPr lang="pt-PT" sz="3200" u="sng" dirty="0"/>
              <a:t> (1978)</a:t>
            </a:r>
          </a:p>
        </p:txBody>
      </p:sp>
    </p:spTree>
    <p:extLst>
      <p:ext uri="{BB962C8B-B14F-4D97-AF65-F5344CB8AC3E}">
        <p14:creationId xmlns:p14="http://schemas.microsoft.com/office/powerpoint/2010/main" val="192059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24127" y="585216"/>
            <a:ext cx="107292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dirty="0"/>
              <a:t>“TESTING THE LIMITS OF DEMAND MANAGEMENT” (1960’s and 1970’s)</a:t>
            </a:r>
            <a:endParaRPr lang="pt-PT" dirty="0"/>
          </a:p>
        </p:txBody>
      </p:sp>
      <p:sp>
        <p:nvSpPr>
          <p:cNvPr id="7" name="CaixaDeTexto 6"/>
          <p:cNvSpPr txBox="1"/>
          <p:nvPr/>
        </p:nvSpPr>
        <p:spPr>
          <a:xfrm>
            <a:off x="1325105" y="2289813"/>
            <a:ext cx="1741374" cy="553998"/>
          </a:xfrm>
          <a:prstGeom prst="rect">
            <a:avLst/>
          </a:prstGeom>
          <a:noFill/>
        </p:spPr>
        <p:txBody>
          <a:bodyPr wrap="square" rtlCol="0">
            <a:spAutoFit/>
          </a:bodyPr>
          <a:lstStyle/>
          <a:p>
            <a:r>
              <a:rPr lang="pt-PT" sz="3000" u="sng" dirty="0"/>
              <a:t>ANOS 70</a:t>
            </a:r>
            <a:endParaRPr lang="en-US" sz="3000" u="sng" dirty="0"/>
          </a:p>
        </p:txBody>
      </p:sp>
      <p:sp>
        <p:nvSpPr>
          <p:cNvPr id="8" name="Oval 7"/>
          <p:cNvSpPr/>
          <p:nvPr/>
        </p:nvSpPr>
        <p:spPr>
          <a:xfrm>
            <a:off x="4922080" y="2938146"/>
            <a:ext cx="2286000" cy="11155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1979</a:t>
            </a:r>
            <a:br>
              <a:rPr lang="pt-PT" sz="2300" dirty="0"/>
            </a:br>
            <a:r>
              <a:rPr lang="pt-PT" sz="2300" dirty="0"/>
              <a:t>2º choque petrolífero</a:t>
            </a:r>
            <a:endParaRPr lang="en-US" sz="2300" dirty="0"/>
          </a:p>
        </p:txBody>
      </p:sp>
      <p:sp>
        <p:nvSpPr>
          <p:cNvPr id="11" name="CaixaDeTexto 10"/>
          <p:cNvSpPr txBox="1"/>
          <p:nvPr/>
        </p:nvSpPr>
        <p:spPr>
          <a:xfrm>
            <a:off x="4095680" y="4935603"/>
            <a:ext cx="4016477" cy="646331"/>
          </a:xfrm>
          <a:prstGeom prst="rect">
            <a:avLst/>
          </a:prstGeom>
          <a:noFill/>
          <a:ln>
            <a:solidFill>
              <a:schemeClr val="accent2">
                <a:lumMod val="75000"/>
              </a:schemeClr>
            </a:solidFill>
          </a:ln>
        </p:spPr>
        <p:txBody>
          <a:bodyPr wrap="square" rtlCol="0">
            <a:spAutoFit/>
          </a:bodyPr>
          <a:lstStyle/>
          <a:p>
            <a:pPr marL="285750" indent="-285750">
              <a:buFont typeface="Courier New" panose="02070309020205020404" pitchFamily="49" charset="0"/>
              <a:buChar char="o"/>
            </a:pPr>
            <a:r>
              <a:rPr lang="pt-PT" dirty="0"/>
              <a:t>Novo aumento dos preços do petróleo</a:t>
            </a:r>
          </a:p>
          <a:p>
            <a:pPr marL="285750" indent="-285750">
              <a:buFont typeface="Courier New" panose="02070309020205020404" pitchFamily="49" charset="0"/>
              <a:buChar char="o"/>
            </a:pPr>
            <a:r>
              <a:rPr lang="pt-PT" dirty="0"/>
              <a:t>Nova subida drástica da inflação</a:t>
            </a:r>
            <a:endParaRPr lang="en-US" dirty="0"/>
          </a:p>
        </p:txBody>
      </p:sp>
      <p:cxnSp>
        <p:nvCxnSpPr>
          <p:cNvPr id="12" name="Conexão reta unidirecional 11"/>
          <p:cNvCxnSpPr/>
          <p:nvPr/>
        </p:nvCxnSpPr>
        <p:spPr>
          <a:xfrm>
            <a:off x="6103919" y="4167508"/>
            <a:ext cx="0" cy="66859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026" name="Picture 2" descr="Resultado de imagem para choque petrolif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895" y="2677240"/>
            <a:ext cx="2570040" cy="16761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325105" y="2938146"/>
            <a:ext cx="2286000" cy="11155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Revolução Iraniana</a:t>
            </a:r>
            <a:endParaRPr lang="en-US" sz="2300" dirty="0"/>
          </a:p>
        </p:txBody>
      </p:sp>
    </p:spTree>
    <p:extLst>
      <p:ext uri="{BB962C8B-B14F-4D97-AF65-F5344CB8AC3E}">
        <p14:creationId xmlns:p14="http://schemas.microsoft.com/office/powerpoint/2010/main" val="183304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back of inflation” (1980’s)</a:t>
            </a:r>
          </a:p>
        </p:txBody>
      </p:sp>
      <p:sp>
        <p:nvSpPr>
          <p:cNvPr id="4" name="CaixaDeTexto 3"/>
          <p:cNvSpPr txBox="1"/>
          <p:nvPr/>
        </p:nvSpPr>
        <p:spPr>
          <a:xfrm>
            <a:off x="867905" y="2012814"/>
            <a:ext cx="1741374" cy="553998"/>
          </a:xfrm>
          <a:prstGeom prst="rect">
            <a:avLst/>
          </a:prstGeom>
          <a:noFill/>
        </p:spPr>
        <p:txBody>
          <a:bodyPr wrap="square" rtlCol="0">
            <a:spAutoFit/>
          </a:bodyPr>
          <a:lstStyle/>
          <a:p>
            <a:r>
              <a:rPr lang="pt-PT" sz="3000" u="sng" dirty="0"/>
              <a:t>ANOS 80</a:t>
            </a:r>
            <a:endParaRPr lang="en-US" sz="3000" u="sng" dirty="0"/>
          </a:p>
        </p:txBody>
      </p:sp>
      <p:sp>
        <p:nvSpPr>
          <p:cNvPr id="5" name="Oval 4"/>
          <p:cNvSpPr/>
          <p:nvPr/>
        </p:nvSpPr>
        <p:spPr>
          <a:xfrm>
            <a:off x="1371600" y="2918630"/>
            <a:ext cx="2286000" cy="11155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Inflação a aumentar</a:t>
            </a:r>
            <a:endParaRPr lang="en-US" sz="2300" dirty="0"/>
          </a:p>
        </p:txBody>
      </p:sp>
      <p:sp>
        <p:nvSpPr>
          <p:cNvPr id="9" name="Oval 8"/>
          <p:cNvSpPr/>
          <p:nvPr/>
        </p:nvSpPr>
        <p:spPr>
          <a:xfrm>
            <a:off x="1406765" y="4671391"/>
            <a:ext cx="2286000" cy="11155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Produção muito fraca</a:t>
            </a:r>
            <a:endParaRPr lang="en-US" sz="2300" dirty="0"/>
          </a:p>
        </p:txBody>
      </p:sp>
      <p:sp>
        <p:nvSpPr>
          <p:cNvPr id="11" name="Seta para a direita 10"/>
          <p:cNvSpPr/>
          <p:nvPr/>
        </p:nvSpPr>
        <p:spPr>
          <a:xfrm>
            <a:off x="3839557" y="4133800"/>
            <a:ext cx="795130" cy="31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Oval 11"/>
          <p:cNvSpPr/>
          <p:nvPr/>
        </p:nvSpPr>
        <p:spPr>
          <a:xfrm>
            <a:off x="4886477" y="3755796"/>
            <a:ext cx="2235549" cy="10751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Crise de Oferta</a:t>
            </a:r>
            <a:endParaRPr lang="en-US" sz="2300" dirty="0"/>
          </a:p>
        </p:txBody>
      </p:sp>
      <p:sp>
        <p:nvSpPr>
          <p:cNvPr id="13" name="Seta para a direita 12"/>
          <p:cNvSpPr/>
          <p:nvPr/>
        </p:nvSpPr>
        <p:spPr>
          <a:xfrm>
            <a:off x="7373816" y="4133798"/>
            <a:ext cx="795130" cy="31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Oval 14"/>
          <p:cNvSpPr/>
          <p:nvPr/>
        </p:nvSpPr>
        <p:spPr>
          <a:xfrm>
            <a:off x="8420736" y="2996429"/>
            <a:ext cx="2979446" cy="29130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Políticas Estruturais mais flexíveis, competitivas e eficientes nas economias da OCDE</a:t>
            </a:r>
            <a:endParaRPr lang="en-US" sz="2300" dirty="0"/>
          </a:p>
        </p:txBody>
      </p:sp>
    </p:spTree>
    <p:extLst>
      <p:ext uri="{BB962C8B-B14F-4D97-AF65-F5344CB8AC3E}">
        <p14:creationId xmlns:p14="http://schemas.microsoft.com/office/powerpoint/2010/main" val="340478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4" name="CaixaDeTexto 3"/>
          <p:cNvSpPr txBox="1"/>
          <p:nvPr/>
        </p:nvSpPr>
        <p:spPr>
          <a:xfrm>
            <a:off x="867904" y="2012814"/>
            <a:ext cx="3048113" cy="553998"/>
          </a:xfrm>
          <a:prstGeom prst="rect">
            <a:avLst/>
          </a:prstGeom>
          <a:noFill/>
        </p:spPr>
        <p:txBody>
          <a:bodyPr wrap="square" rtlCol="0">
            <a:spAutoFit/>
          </a:bodyPr>
          <a:lstStyle/>
          <a:p>
            <a:r>
              <a:rPr lang="pt-PT" sz="3000" u="sng" dirty="0"/>
              <a:t>Política Monetária</a:t>
            </a:r>
            <a:endParaRPr lang="en-US" sz="3000" u="sng" dirty="0"/>
          </a:p>
        </p:txBody>
      </p:sp>
      <p:sp>
        <p:nvSpPr>
          <p:cNvPr id="6" name="CaixaDeTexto 5"/>
          <p:cNvSpPr txBox="1"/>
          <p:nvPr/>
        </p:nvSpPr>
        <p:spPr>
          <a:xfrm>
            <a:off x="867904" y="2778609"/>
            <a:ext cx="7858653" cy="769441"/>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endParaRPr lang="pt-PT" sz="2200" dirty="0"/>
          </a:p>
          <a:p>
            <a:pPr marL="285750" indent="-285750">
              <a:buFont typeface="Arial" panose="020B0604020202020204" pitchFamily="34" charset="0"/>
              <a:buChar char="•"/>
            </a:pPr>
            <a:r>
              <a:rPr lang="pt-PT" sz="2200" dirty="0"/>
              <a:t>Controlar a Inflação (Limitar o crescimento da oferta monetária)</a:t>
            </a: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790" y="3587448"/>
            <a:ext cx="7144747" cy="3086531"/>
          </a:xfrm>
          <a:prstGeom prst="rect">
            <a:avLst/>
          </a:prstGeom>
        </p:spPr>
      </p:pic>
      <p:sp>
        <p:nvSpPr>
          <p:cNvPr id="9" name="Oval 8"/>
          <p:cNvSpPr/>
          <p:nvPr/>
        </p:nvSpPr>
        <p:spPr>
          <a:xfrm>
            <a:off x="4797230" y="4597321"/>
            <a:ext cx="496957" cy="93427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p:cNvSpPr txBox="1"/>
          <p:nvPr/>
        </p:nvSpPr>
        <p:spPr>
          <a:xfrm>
            <a:off x="2886963" y="6541473"/>
            <a:ext cx="6714237" cy="800219"/>
          </a:xfrm>
          <a:prstGeom prst="rect">
            <a:avLst/>
          </a:prstGeom>
          <a:noFill/>
        </p:spPr>
        <p:txBody>
          <a:bodyPr wrap="square" rtlCol="0">
            <a:spAutoFit/>
          </a:bodyPr>
          <a:lstStyle/>
          <a:p>
            <a:r>
              <a:rPr lang="pt-PT" sz="1400" i="1" dirty="0"/>
              <a:t>Figura 2. OECD AT 50, pág.6 - </a:t>
            </a:r>
            <a:r>
              <a:rPr lang="pt-PT" sz="1400" i="1" dirty="0" err="1"/>
              <a:t>StatLink</a:t>
            </a:r>
            <a:r>
              <a:rPr lang="pt-PT" sz="1400" i="1" dirty="0"/>
              <a:t>: </a:t>
            </a:r>
            <a:r>
              <a:rPr lang="pt-PT" sz="1400" i="1" dirty="0">
                <a:hlinkClick r:id="rId4"/>
              </a:rPr>
              <a:t>http://px.doi.org/10.1787/888932428918</a:t>
            </a:r>
            <a:endParaRPr lang="pt-PT" sz="1400" i="1" dirty="0"/>
          </a:p>
          <a:p>
            <a:endParaRPr lang="pt-PT" sz="1400" i="1" dirty="0"/>
          </a:p>
          <a:p>
            <a:endParaRPr lang="pt-PT" dirty="0"/>
          </a:p>
        </p:txBody>
      </p:sp>
    </p:spTree>
    <p:extLst>
      <p:ext uri="{BB962C8B-B14F-4D97-AF65-F5344CB8AC3E}">
        <p14:creationId xmlns:p14="http://schemas.microsoft.com/office/powerpoint/2010/main" val="388029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4" name="CaixaDeTexto 3"/>
          <p:cNvSpPr txBox="1"/>
          <p:nvPr/>
        </p:nvSpPr>
        <p:spPr>
          <a:xfrm>
            <a:off x="867904" y="2012814"/>
            <a:ext cx="3048113" cy="553998"/>
          </a:xfrm>
          <a:prstGeom prst="rect">
            <a:avLst/>
          </a:prstGeom>
          <a:noFill/>
        </p:spPr>
        <p:txBody>
          <a:bodyPr wrap="square" rtlCol="0">
            <a:spAutoFit/>
          </a:bodyPr>
          <a:lstStyle/>
          <a:p>
            <a:r>
              <a:rPr lang="pt-PT" sz="3000" u="sng" dirty="0"/>
              <a:t>Política Fiscal</a:t>
            </a:r>
            <a:endParaRPr lang="en-US" sz="3000" u="sng" dirty="0"/>
          </a:p>
        </p:txBody>
      </p:sp>
      <p:sp>
        <p:nvSpPr>
          <p:cNvPr id="5" name="CaixaDeTexto 4"/>
          <p:cNvSpPr txBox="1"/>
          <p:nvPr/>
        </p:nvSpPr>
        <p:spPr>
          <a:xfrm>
            <a:off x="867905" y="2932581"/>
            <a:ext cx="5644656" cy="2462213"/>
          </a:xfrm>
          <a:prstGeom prst="rect">
            <a:avLst/>
          </a:prstGeom>
          <a:solidFill>
            <a:schemeClr val="accent2">
              <a:lumMod val="40000"/>
              <a:lumOff val="60000"/>
            </a:schemeClr>
          </a:solidFill>
        </p:spPr>
        <p:txBody>
          <a:bodyPr wrap="square" rtlCol="0">
            <a:spAutoFit/>
          </a:bodyPr>
          <a:lstStyle/>
          <a:p>
            <a:pPr marL="285750" indent="-285750">
              <a:lnSpc>
                <a:spcPct val="150000"/>
              </a:lnSpc>
              <a:buFont typeface="Arial" panose="020B0604020202020204" pitchFamily="34" charset="0"/>
              <a:buChar char="•"/>
            </a:pPr>
            <a:endParaRPr lang="pt-PT" sz="2200" dirty="0"/>
          </a:p>
          <a:p>
            <a:pPr marL="285750" indent="-285750">
              <a:lnSpc>
                <a:spcPct val="150000"/>
              </a:lnSpc>
              <a:buFont typeface="Arial" panose="020B0604020202020204" pitchFamily="34" charset="0"/>
              <a:buChar char="•"/>
            </a:pPr>
            <a:r>
              <a:rPr lang="pt-PT" sz="2200" dirty="0"/>
              <a:t>Orientada para médio-curto prazo</a:t>
            </a:r>
          </a:p>
          <a:p>
            <a:pPr>
              <a:lnSpc>
                <a:spcPct val="150000"/>
              </a:lnSpc>
            </a:pPr>
            <a:r>
              <a:rPr lang="pt-PT" sz="2200" dirty="0"/>
              <a:t>- Eliminação de défices</a:t>
            </a:r>
          </a:p>
          <a:p>
            <a:pPr>
              <a:lnSpc>
                <a:spcPct val="150000"/>
              </a:lnSpc>
            </a:pPr>
            <a:r>
              <a:rPr lang="pt-PT" sz="2200" dirty="0"/>
              <a:t>- Diminuir os rácios dívida em relação ao PIB</a:t>
            </a:r>
          </a:p>
          <a:p>
            <a:pPr marL="285750" indent="-285750">
              <a:buFont typeface="Arial" panose="020B0604020202020204" pitchFamily="34" charset="0"/>
              <a:buChar char="•"/>
            </a:pPr>
            <a:endParaRPr lang="pt-PT" sz="2200" dirty="0"/>
          </a:p>
        </p:txBody>
      </p:sp>
      <p:pic>
        <p:nvPicPr>
          <p:cNvPr id="1026" name="Picture 2" descr="Resultado de imagem para politica fis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9975" y="2770633"/>
            <a:ext cx="3413125" cy="24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7" name="Oval 6"/>
          <p:cNvSpPr/>
          <p:nvPr/>
        </p:nvSpPr>
        <p:spPr>
          <a:xfrm>
            <a:off x="7454348" y="3091069"/>
            <a:ext cx="3597965" cy="20275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Recuperação das economias da OCDE</a:t>
            </a:r>
            <a:endParaRPr lang="en-US" sz="2300" dirty="0"/>
          </a:p>
        </p:txBody>
      </p:sp>
      <p:sp>
        <p:nvSpPr>
          <p:cNvPr id="8" name="Content Placeholder 2"/>
          <p:cNvSpPr>
            <a:spLocks noGrp="1"/>
          </p:cNvSpPr>
          <p:nvPr>
            <p:ph idx="1"/>
          </p:nvPr>
        </p:nvSpPr>
        <p:spPr>
          <a:xfrm>
            <a:off x="1231625" y="2924939"/>
            <a:ext cx="5030028" cy="2700607"/>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ü"/>
            </a:pPr>
            <a:r>
              <a:rPr lang="pt-PT" dirty="0"/>
              <a:t>Aumento da confiança do setor privado</a:t>
            </a:r>
          </a:p>
          <a:p>
            <a:pPr>
              <a:buFont typeface="Wingdings" panose="05000000000000000000" pitchFamily="2" charset="2"/>
              <a:buChar char="ü"/>
            </a:pPr>
            <a:endParaRPr lang="pt-PT" dirty="0"/>
          </a:p>
          <a:p>
            <a:pPr>
              <a:buFont typeface="Wingdings" panose="05000000000000000000" pitchFamily="2" charset="2"/>
              <a:buChar char="ü"/>
            </a:pPr>
            <a:r>
              <a:rPr lang="pt-PT" dirty="0"/>
              <a:t>Recuperação dos lucros</a:t>
            </a:r>
          </a:p>
          <a:p>
            <a:pPr>
              <a:buFont typeface="Wingdings" panose="05000000000000000000" pitchFamily="2" charset="2"/>
              <a:buChar char="ü"/>
            </a:pPr>
            <a:endParaRPr lang="pt-PT" dirty="0"/>
          </a:p>
          <a:p>
            <a:pPr>
              <a:buFont typeface="Wingdings" panose="05000000000000000000" pitchFamily="2" charset="2"/>
              <a:buChar char="ü"/>
            </a:pPr>
            <a:r>
              <a:rPr lang="pt-PT" dirty="0"/>
              <a:t>Perspetiva de um mercado único da Europa</a:t>
            </a:r>
          </a:p>
          <a:p>
            <a:endParaRPr lang="pt-PT" dirty="0"/>
          </a:p>
        </p:txBody>
      </p:sp>
      <p:sp>
        <p:nvSpPr>
          <p:cNvPr id="9" name="Seta curvada para cima 8"/>
          <p:cNvSpPr/>
          <p:nvPr/>
        </p:nvSpPr>
        <p:spPr>
          <a:xfrm>
            <a:off x="6639339" y="4909930"/>
            <a:ext cx="1172818" cy="41744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Tree>
    <p:extLst>
      <p:ext uri="{BB962C8B-B14F-4D97-AF65-F5344CB8AC3E}">
        <p14:creationId xmlns:p14="http://schemas.microsoft.com/office/powerpoint/2010/main" val="193718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752" y="552793"/>
            <a:ext cx="9720072" cy="1499616"/>
          </a:xfrm>
        </p:spPr>
        <p:txBody>
          <a:bodyPr>
            <a:normAutofit/>
          </a:bodyPr>
          <a:lstStyle/>
          <a:p>
            <a:pPr algn="ctr"/>
            <a:r>
              <a:rPr lang="pt-PT" sz="4600" dirty="0"/>
              <a:t>Organização de cooperação e desenvolvimento económico</a:t>
            </a:r>
          </a:p>
        </p:txBody>
      </p:sp>
      <p:sp>
        <p:nvSpPr>
          <p:cNvPr id="3" name="Content Placeholder 2"/>
          <p:cNvSpPr>
            <a:spLocks noGrp="1"/>
          </p:cNvSpPr>
          <p:nvPr>
            <p:ph idx="1"/>
          </p:nvPr>
        </p:nvSpPr>
        <p:spPr>
          <a:xfrm>
            <a:off x="939375" y="5169340"/>
            <a:ext cx="4938454" cy="723135"/>
          </a:xfr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a:normAutofit/>
          </a:bodyPr>
          <a:lstStyle/>
          <a:p>
            <a:pPr algn="ctr"/>
            <a:r>
              <a:rPr lang="pt-PT" dirty="0">
                <a:solidFill>
                  <a:schemeClr val="tx1"/>
                </a:solidFill>
              </a:rPr>
              <a:t>Pretende solucionar problemas comuns e identificar boas práticas</a:t>
            </a:r>
          </a:p>
        </p:txBody>
      </p:sp>
      <p:sp>
        <p:nvSpPr>
          <p:cNvPr id="6" name="TextBox 5"/>
          <p:cNvSpPr txBox="1"/>
          <p:nvPr/>
        </p:nvSpPr>
        <p:spPr>
          <a:xfrm>
            <a:off x="939375" y="2355021"/>
            <a:ext cx="4938454" cy="769441"/>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pt-PT" sz="2200" dirty="0">
                <a:solidFill>
                  <a:schemeClr val="tx1"/>
                </a:solidFill>
              </a:rPr>
              <a:t>Organização internacional composta por 37 países, fundada em 1961</a:t>
            </a:r>
          </a:p>
        </p:txBody>
      </p:sp>
      <p:pic>
        <p:nvPicPr>
          <p:cNvPr id="7"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179"/>
          <a:stretch/>
        </p:blipFill>
        <p:spPr>
          <a:xfrm>
            <a:off x="939375" y="855405"/>
            <a:ext cx="3401991" cy="858723"/>
          </a:xfrm>
          <a:prstGeom prst="rect">
            <a:avLst/>
          </a:prstGeom>
        </p:spPr>
      </p:pic>
      <p:sp>
        <p:nvSpPr>
          <p:cNvPr id="9" name="Content Placeholder 2"/>
          <p:cNvSpPr txBox="1">
            <a:spLocks/>
          </p:cNvSpPr>
          <p:nvPr/>
        </p:nvSpPr>
        <p:spPr>
          <a:xfrm>
            <a:off x="6658695" y="2698947"/>
            <a:ext cx="4569744" cy="2831961"/>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ClrTx/>
              <a:buNone/>
            </a:pPr>
            <a:r>
              <a:rPr lang="pt-PT" sz="2000" u="sng" dirty="0"/>
              <a:t>Objetivos:</a:t>
            </a:r>
            <a:r>
              <a:rPr lang="pt-PT" sz="2000" dirty="0"/>
              <a:t> </a:t>
            </a:r>
          </a:p>
          <a:p>
            <a:pPr>
              <a:buClrTx/>
              <a:buFont typeface="Wingdings" panose="05000000000000000000" pitchFamily="2" charset="2"/>
              <a:buChar char="v"/>
            </a:pPr>
            <a:r>
              <a:rPr lang="pt-PT" sz="2000" dirty="0"/>
              <a:t>Estabilidade financeira; </a:t>
            </a:r>
          </a:p>
          <a:p>
            <a:pPr>
              <a:buClrTx/>
              <a:buFont typeface="Wingdings" panose="05000000000000000000" pitchFamily="2" charset="2"/>
              <a:buChar char="v"/>
            </a:pPr>
            <a:r>
              <a:rPr lang="pt-PT" sz="2000" dirty="0"/>
              <a:t>Ajudar os países a desenvolver as suas economias;</a:t>
            </a:r>
          </a:p>
          <a:p>
            <a:pPr>
              <a:buClrTx/>
              <a:buFont typeface="Wingdings" panose="05000000000000000000" pitchFamily="2" charset="2"/>
              <a:buChar char="v"/>
            </a:pPr>
            <a:r>
              <a:rPr lang="pt-PT" sz="2000" dirty="0"/>
              <a:t>Apoiar crescimento económico e contribuir para o crescimento do comércio mundial; </a:t>
            </a:r>
          </a:p>
          <a:p>
            <a:pPr>
              <a:buClrTx/>
              <a:buFont typeface="Wingdings" panose="05000000000000000000" pitchFamily="2" charset="2"/>
              <a:buChar char="v"/>
            </a:pPr>
            <a:r>
              <a:rPr lang="pt-PT" sz="2000" dirty="0"/>
              <a:t>Fomentar o emprego.</a:t>
            </a:r>
          </a:p>
        </p:txBody>
      </p:sp>
      <p:sp>
        <p:nvSpPr>
          <p:cNvPr id="10" name="Content Placeholder 2"/>
          <p:cNvSpPr txBox="1">
            <a:spLocks/>
          </p:cNvSpPr>
          <p:nvPr/>
        </p:nvSpPr>
        <p:spPr>
          <a:xfrm>
            <a:off x="939375" y="3760899"/>
            <a:ext cx="4938454" cy="708059"/>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pt-PT" dirty="0"/>
              <a:t>Promoção da Democracia e do Mercado Económico Livre</a:t>
            </a:r>
          </a:p>
        </p:txBody>
      </p:sp>
    </p:spTree>
    <p:extLst>
      <p:ext uri="{BB962C8B-B14F-4D97-AF65-F5344CB8AC3E}">
        <p14:creationId xmlns:p14="http://schemas.microsoft.com/office/powerpoint/2010/main" val="408310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4" name="CaixaDeTexto 3"/>
          <p:cNvSpPr txBox="1"/>
          <p:nvPr/>
        </p:nvSpPr>
        <p:spPr>
          <a:xfrm>
            <a:off x="867904" y="2012814"/>
            <a:ext cx="3207139" cy="553998"/>
          </a:xfrm>
          <a:prstGeom prst="rect">
            <a:avLst/>
          </a:prstGeom>
          <a:noFill/>
        </p:spPr>
        <p:txBody>
          <a:bodyPr wrap="square" rtlCol="0">
            <a:spAutoFit/>
          </a:bodyPr>
          <a:lstStyle/>
          <a:p>
            <a:r>
              <a:rPr lang="en-US" sz="3000" u="sng" dirty="0" err="1"/>
              <a:t>Emprego</a:t>
            </a:r>
            <a:r>
              <a:rPr lang="en-US" sz="3000" u="sng" dirty="0"/>
              <a:t> </a:t>
            </a:r>
            <a:r>
              <a:rPr lang="en-US" sz="3000" u="sng" dirty="0" err="1"/>
              <a:t>aumentou</a:t>
            </a:r>
            <a:endParaRPr lang="en-US" sz="3000" u="sng"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04" y="2578932"/>
            <a:ext cx="7049484" cy="3067478"/>
          </a:xfrm>
          <a:prstGeom prst="rect">
            <a:avLst/>
          </a:prstGeom>
        </p:spPr>
      </p:pic>
      <p:sp>
        <p:nvSpPr>
          <p:cNvPr id="11" name="Oval 10"/>
          <p:cNvSpPr/>
          <p:nvPr/>
        </p:nvSpPr>
        <p:spPr>
          <a:xfrm>
            <a:off x="3548269" y="3223671"/>
            <a:ext cx="1053548" cy="101379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TextBox 6"/>
          <p:cNvSpPr txBox="1"/>
          <p:nvPr/>
        </p:nvSpPr>
        <p:spPr>
          <a:xfrm>
            <a:off x="1035527" y="5658530"/>
            <a:ext cx="6714237" cy="1015663"/>
          </a:xfrm>
          <a:prstGeom prst="rect">
            <a:avLst/>
          </a:prstGeom>
          <a:noFill/>
        </p:spPr>
        <p:txBody>
          <a:bodyPr wrap="square" rtlCol="0">
            <a:spAutoFit/>
          </a:bodyPr>
          <a:lstStyle/>
          <a:p>
            <a:r>
              <a:rPr lang="pt-PT" sz="1400" i="1" dirty="0"/>
              <a:t>Figura 3. OECD AT 50, pág.7 - </a:t>
            </a:r>
            <a:r>
              <a:rPr lang="pt-PT" sz="1400" i="1" dirty="0" err="1"/>
              <a:t>StatLink</a:t>
            </a:r>
            <a:r>
              <a:rPr lang="pt-PT" sz="1400" i="1" dirty="0"/>
              <a:t>: </a:t>
            </a:r>
            <a:r>
              <a:rPr lang="pt-PT" sz="1400" i="1" dirty="0">
                <a:hlinkClick r:id="rId4"/>
              </a:rPr>
              <a:t>http://px.doi.org/10.1787/888932428899</a:t>
            </a:r>
            <a:endParaRPr lang="pt-PT" sz="1400" i="1" dirty="0"/>
          </a:p>
          <a:p>
            <a:endParaRPr lang="pt-PT" sz="1400" i="1" dirty="0"/>
          </a:p>
          <a:p>
            <a:endParaRPr lang="pt-PT" sz="1400" i="1" dirty="0"/>
          </a:p>
          <a:p>
            <a:endParaRPr lang="pt-PT" dirty="0"/>
          </a:p>
        </p:txBody>
      </p:sp>
    </p:spTree>
    <p:extLst>
      <p:ext uri="{BB962C8B-B14F-4D97-AF65-F5344CB8AC3E}">
        <p14:creationId xmlns:p14="http://schemas.microsoft.com/office/powerpoint/2010/main" val="282024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4" name="CaixaDeTexto 3"/>
          <p:cNvSpPr txBox="1"/>
          <p:nvPr/>
        </p:nvSpPr>
        <p:spPr>
          <a:xfrm>
            <a:off x="1024128" y="1919702"/>
            <a:ext cx="1497609" cy="553998"/>
          </a:xfrm>
          <a:prstGeom prst="rect">
            <a:avLst/>
          </a:prstGeom>
          <a:noFill/>
        </p:spPr>
        <p:txBody>
          <a:bodyPr wrap="square" rtlCol="0">
            <a:spAutoFit/>
          </a:bodyPr>
          <a:lstStyle/>
          <a:p>
            <a:r>
              <a:rPr lang="en-US" sz="3000" u="sng" dirty="0" err="1"/>
              <a:t>Inflação</a:t>
            </a:r>
            <a:endParaRPr lang="en-US" sz="3000" u="sng" dirty="0"/>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095" y="3093645"/>
            <a:ext cx="7144747" cy="2953162"/>
          </a:xfrm>
          <a:prstGeom prst="rect">
            <a:avLst/>
          </a:prstGeom>
        </p:spPr>
      </p:pic>
      <p:sp>
        <p:nvSpPr>
          <p:cNvPr id="6" name="Oval 5"/>
          <p:cNvSpPr/>
          <p:nvPr/>
        </p:nvSpPr>
        <p:spPr>
          <a:xfrm>
            <a:off x="7726015" y="5208104"/>
            <a:ext cx="940906" cy="695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p:cNvSpPr txBox="1"/>
          <p:nvPr/>
        </p:nvSpPr>
        <p:spPr>
          <a:xfrm>
            <a:off x="648730" y="2662011"/>
            <a:ext cx="3684217" cy="3816429"/>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endParaRPr lang="pt-PT" sz="2200" dirty="0"/>
          </a:p>
          <a:p>
            <a:pPr marL="285750" indent="-285750">
              <a:buFont typeface="Arial" panose="020B0604020202020204" pitchFamily="34" charset="0"/>
              <a:buChar char="•"/>
            </a:pPr>
            <a:r>
              <a:rPr lang="pt-PT" sz="2200" dirty="0"/>
              <a:t>Políticas monetárias direcionadas para metas de taxas de câmbio;</a:t>
            </a:r>
          </a:p>
          <a:p>
            <a:pPr marL="285750" indent="-285750">
              <a:buFont typeface="Arial" panose="020B0604020202020204" pitchFamily="34" charset="0"/>
              <a:buChar char="•"/>
            </a:pPr>
            <a:endParaRPr lang="pt-PT" sz="2200" dirty="0"/>
          </a:p>
          <a:p>
            <a:pPr marL="285750" indent="-285750">
              <a:buFont typeface="Arial" panose="020B0604020202020204" pitchFamily="34" charset="0"/>
              <a:buChar char="•"/>
            </a:pPr>
            <a:r>
              <a:rPr lang="pt-PT" sz="2200" dirty="0"/>
              <a:t>Desregulamentação dos mercados financeiros;</a:t>
            </a:r>
          </a:p>
          <a:p>
            <a:pPr marL="285750" indent="-285750">
              <a:buFont typeface="Arial" panose="020B0604020202020204" pitchFamily="34" charset="0"/>
              <a:buChar char="•"/>
            </a:pPr>
            <a:endParaRPr lang="pt-PT" sz="2200" dirty="0"/>
          </a:p>
          <a:p>
            <a:pPr marL="285750" indent="-285750">
              <a:buFont typeface="Arial" panose="020B0604020202020204" pitchFamily="34" charset="0"/>
              <a:buChar char="•"/>
            </a:pPr>
            <a:r>
              <a:rPr lang="pt-PT" sz="2200" dirty="0"/>
              <a:t>Aumento dos fluxos de capitais globais.</a:t>
            </a:r>
          </a:p>
          <a:p>
            <a:pPr marL="285750" indent="-285750">
              <a:buFont typeface="Arial" panose="020B0604020202020204" pitchFamily="34" charset="0"/>
              <a:buChar char="•"/>
            </a:pPr>
            <a:endParaRPr lang="pt-PT" sz="2200" dirty="0"/>
          </a:p>
        </p:txBody>
      </p:sp>
      <p:sp>
        <p:nvSpPr>
          <p:cNvPr id="7" name="TextBox 6"/>
          <p:cNvSpPr txBox="1"/>
          <p:nvPr/>
        </p:nvSpPr>
        <p:spPr>
          <a:xfrm>
            <a:off x="4839349" y="6084621"/>
            <a:ext cx="6714237" cy="800219"/>
          </a:xfrm>
          <a:prstGeom prst="rect">
            <a:avLst/>
          </a:prstGeom>
          <a:noFill/>
        </p:spPr>
        <p:txBody>
          <a:bodyPr wrap="square" rtlCol="0">
            <a:spAutoFit/>
          </a:bodyPr>
          <a:lstStyle/>
          <a:p>
            <a:r>
              <a:rPr lang="pt-PT" sz="1400" i="1" dirty="0"/>
              <a:t>Figura 2. OECD AT 50, pág.6 - </a:t>
            </a:r>
            <a:r>
              <a:rPr lang="pt-PT" sz="1400" i="1" dirty="0" err="1"/>
              <a:t>StatLink</a:t>
            </a:r>
            <a:r>
              <a:rPr lang="pt-PT" sz="1400" i="1" dirty="0"/>
              <a:t>: </a:t>
            </a:r>
            <a:r>
              <a:rPr lang="pt-PT" sz="1400" i="1" dirty="0">
                <a:hlinkClick r:id="rId4"/>
              </a:rPr>
              <a:t>http://px.doi.org/10.1787/888932428918</a:t>
            </a:r>
            <a:endParaRPr lang="pt-PT" sz="1400" i="1" dirty="0"/>
          </a:p>
          <a:p>
            <a:endParaRPr lang="pt-PT" sz="1400" i="1" dirty="0"/>
          </a:p>
          <a:p>
            <a:endParaRPr lang="pt-PT" dirty="0"/>
          </a:p>
        </p:txBody>
      </p:sp>
    </p:spTree>
    <p:extLst>
      <p:ext uri="{BB962C8B-B14F-4D97-AF65-F5344CB8AC3E}">
        <p14:creationId xmlns:p14="http://schemas.microsoft.com/office/powerpoint/2010/main" val="1533157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4" name="Oval 3"/>
          <p:cNvSpPr/>
          <p:nvPr/>
        </p:nvSpPr>
        <p:spPr>
          <a:xfrm>
            <a:off x="825346" y="3078745"/>
            <a:ext cx="4737652" cy="1679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Coordenação Económica Internacional </a:t>
            </a:r>
            <a:endParaRPr lang="en-US" sz="2300" dirty="0"/>
          </a:p>
        </p:txBody>
      </p:sp>
      <p:sp>
        <p:nvSpPr>
          <p:cNvPr id="5" name="CaixaDeTexto 4"/>
          <p:cNvSpPr txBox="1"/>
          <p:nvPr/>
        </p:nvSpPr>
        <p:spPr>
          <a:xfrm>
            <a:off x="6727724" y="2278357"/>
            <a:ext cx="4781790" cy="3046988"/>
          </a:xfrm>
          <a:prstGeom prst="rect">
            <a:avLst/>
          </a:prstGeom>
          <a:noFill/>
          <a:ln>
            <a:solidFill>
              <a:schemeClr val="accent2">
                <a:lumMod val="75000"/>
              </a:schemeClr>
            </a:solidFill>
          </a:ln>
        </p:spPr>
        <p:txBody>
          <a:bodyPr wrap="square" rtlCol="0">
            <a:spAutoFit/>
          </a:bodyPr>
          <a:lstStyle/>
          <a:p>
            <a:pPr marL="285750" indent="-285750">
              <a:buFont typeface="Courier New" panose="02070309020205020404" pitchFamily="49" charset="0"/>
              <a:buChar char="o"/>
            </a:pPr>
            <a:r>
              <a:rPr lang="en-US" sz="2400" dirty="0" err="1"/>
              <a:t>Inicialmente</a:t>
            </a:r>
            <a:r>
              <a:rPr lang="en-US" sz="2400" dirty="0"/>
              <a:t> </a:t>
            </a:r>
            <a:r>
              <a:rPr lang="en-US" sz="2400" dirty="0" err="1"/>
              <a:t>limitada</a:t>
            </a:r>
            <a:r>
              <a:rPr lang="en-US" sz="2400" dirty="0"/>
              <a:t> – </a:t>
            </a:r>
            <a:r>
              <a:rPr lang="en-US" sz="2400" dirty="0" err="1"/>
              <a:t>estratégia</a:t>
            </a:r>
            <a:r>
              <a:rPr lang="en-US" sz="2400" dirty="0"/>
              <a:t> de “</a:t>
            </a:r>
            <a:r>
              <a:rPr lang="en-US" sz="2400" dirty="0" err="1"/>
              <a:t>ação</a:t>
            </a:r>
            <a:r>
              <a:rPr lang="en-US" sz="2400" dirty="0"/>
              <a:t> </a:t>
            </a:r>
            <a:r>
              <a:rPr lang="en-US" sz="2400" dirty="0" err="1"/>
              <a:t>concertada</a:t>
            </a:r>
            <a:r>
              <a:rPr lang="en-US" sz="2400" dirty="0"/>
              <a:t>” </a:t>
            </a:r>
            <a:r>
              <a:rPr lang="en-US" sz="2400" dirty="0" err="1"/>
              <a:t>falhou</a:t>
            </a:r>
            <a:r>
              <a:rPr lang="en-US" sz="2400" dirty="0"/>
              <a:t> (Bonn);</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err="1"/>
              <a:t>Mais</a:t>
            </a:r>
            <a:r>
              <a:rPr lang="en-US" sz="2400" dirty="0"/>
              <a:t> </a:t>
            </a:r>
            <a:r>
              <a:rPr lang="en-US" sz="2400" dirty="0" err="1"/>
              <a:t>tarde</a:t>
            </a:r>
            <a:r>
              <a:rPr lang="en-US" sz="2400" dirty="0"/>
              <a:t> </a:t>
            </a:r>
            <a:r>
              <a:rPr lang="en-US" sz="2400" dirty="0" err="1"/>
              <a:t>ganhou</a:t>
            </a:r>
            <a:r>
              <a:rPr lang="en-US" sz="2400" dirty="0"/>
              <a:t> valor e Segundo </a:t>
            </a:r>
            <a:r>
              <a:rPr lang="en-US" sz="2400" dirty="0" err="1"/>
              <a:t>os</a:t>
            </a:r>
            <a:r>
              <a:rPr lang="en-US" sz="2400" dirty="0"/>
              <a:t> </a:t>
            </a:r>
            <a:r>
              <a:rPr lang="en-US" sz="2400" dirty="0" err="1"/>
              <a:t>governos</a:t>
            </a:r>
            <a:r>
              <a:rPr lang="en-US" sz="2400" dirty="0"/>
              <a:t> o valor </a:t>
            </a:r>
            <a:r>
              <a:rPr lang="en-US" sz="2400" dirty="0" err="1"/>
              <a:t>certo</a:t>
            </a:r>
            <a:r>
              <a:rPr lang="en-US" sz="2400" dirty="0"/>
              <a:t> para a taxa de </a:t>
            </a:r>
            <a:r>
              <a:rPr lang="en-US" sz="2400" dirty="0" err="1"/>
              <a:t>câmbio</a:t>
            </a:r>
            <a:r>
              <a:rPr lang="en-US" sz="2400" dirty="0"/>
              <a:t> é </a:t>
            </a:r>
            <a:r>
              <a:rPr lang="en-US" sz="2400" dirty="0" err="1"/>
              <a:t>determinado</a:t>
            </a:r>
            <a:r>
              <a:rPr lang="en-US" sz="2400" dirty="0"/>
              <a:t> </a:t>
            </a:r>
            <a:r>
              <a:rPr lang="en-US" sz="2400" dirty="0" err="1"/>
              <a:t>pelo</a:t>
            </a:r>
            <a:r>
              <a:rPr lang="en-US" sz="2400" dirty="0"/>
              <a:t> </a:t>
            </a:r>
            <a:r>
              <a:rPr lang="en-US" sz="2400" dirty="0" err="1"/>
              <a:t>mercado</a:t>
            </a:r>
            <a:r>
              <a:rPr lang="en-US" sz="2400" dirty="0"/>
              <a:t>.</a:t>
            </a:r>
          </a:p>
        </p:txBody>
      </p:sp>
    </p:spTree>
    <p:extLst>
      <p:ext uri="{BB962C8B-B14F-4D97-AF65-F5344CB8AC3E}">
        <p14:creationId xmlns:p14="http://schemas.microsoft.com/office/powerpoint/2010/main" val="163634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4" name="CaixaDeTexto 3"/>
          <p:cNvSpPr txBox="1"/>
          <p:nvPr/>
        </p:nvSpPr>
        <p:spPr>
          <a:xfrm>
            <a:off x="867904" y="2012814"/>
            <a:ext cx="4061905" cy="553998"/>
          </a:xfrm>
          <a:prstGeom prst="rect">
            <a:avLst/>
          </a:prstGeom>
          <a:noFill/>
        </p:spPr>
        <p:txBody>
          <a:bodyPr wrap="square" rtlCol="0">
            <a:spAutoFit/>
          </a:bodyPr>
          <a:lstStyle/>
          <a:p>
            <a:r>
              <a:rPr lang="en-US" sz="3000" u="sng" dirty="0" err="1"/>
              <a:t>Grandes</a:t>
            </a:r>
            <a:r>
              <a:rPr lang="en-US" sz="3000" u="sng" dirty="0"/>
              <a:t> </a:t>
            </a:r>
            <a:r>
              <a:rPr lang="en-US" sz="3000" u="sng" dirty="0" err="1"/>
              <a:t>Desequilíbrios</a:t>
            </a:r>
            <a:endParaRPr lang="en-US" sz="3000" u="sng" dirty="0"/>
          </a:p>
        </p:txBody>
      </p:sp>
      <p:sp>
        <p:nvSpPr>
          <p:cNvPr id="5" name="CaixaDeTexto 4"/>
          <p:cNvSpPr txBox="1"/>
          <p:nvPr/>
        </p:nvSpPr>
        <p:spPr>
          <a:xfrm>
            <a:off x="3151952" y="2605732"/>
            <a:ext cx="6791596" cy="1200329"/>
          </a:xfrm>
          <a:prstGeom prst="rect">
            <a:avLst/>
          </a:prstGeom>
          <a:noFill/>
        </p:spPr>
        <p:txBody>
          <a:bodyPr wrap="square" rtlCol="0">
            <a:spAutoFit/>
          </a:bodyPr>
          <a:lstStyle/>
          <a:p>
            <a:r>
              <a:rPr lang="en-US" sz="2400" u="sng" dirty="0"/>
              <a:t>- Taxa de </a:t>
            </a:r>
            <a:r>
              <a:rPr lang="en-US" sz="2400" u="sng" dirty="0" err="1"/>
              <a:t>câmbio</a:t>
            </a:r>
            <a:r>
              <a:rPr lang="en-US" sz="2400" u="sng" dirty="0"/>
              <a:t> do </a:t>
            </a:r>
            <a:r>
              <a:rPr lang="en-US" sz="2400" u="sng" dirty="0" err="1"/>
              <a:t>dólar</a:t>
            </a:r>
            <a:r>
              <a:rPr lang="en-US" sz="2400" u="sng" dirty="0"/>
              <a:t> </a:t>
            </a:r>
            <a:r>
              <a:rPr lang="en-US" sz="2400" u="sng" dirty="0" err="1"/>
              <a:t>supervalorizada</a:t>
            </a:r>
            <a:endParaRPr lang="en-US" sz="2400" u="sng" dirty="0"/>
          </a:p>
          <a:p>
            <a:pPr marL="342900" indent="-342900">
              <a:buFontTx/>
              <a:buChar char="-"/>
            </a:pPr>
            <a:endParaRPr lang="en-US" sz="2400" u="sng" dirty="0"/>
          </a:p>
          <a:p>
            <a:r>
              <a:rPr lang="en-US" sz="2400" u="sng" dirty="0"/>
              <a:t>- </a:t>
            </a:r>
            <a:r>
              <a:rPr lang="en-US" sz="2400" u="sng" dirty="0" err="1"/>
              <a:t>Medidas</a:t>
            </a:r>
            <a:r>
              <a:rPr lang="en-US" sz="2400" u="sng" dirty="0"/>
              <a:t> </a:t>
            </a:r>
            <a:r>
              <a:rPr lang="en-US" sz="2400" u="sng" dirty="0" err="1"/>
              <a:t>Protecionistas</a:t>
            </a:r>
            <a:endParaRPr lang="en-US" sz="2400" u="sng" dirty="0"/>
          </a:p>
        </p:txBody>
      </p:sp>
      <p:sp>
        <p:nvSpPr>
          <p:cNvPr id="14" name="Seta para baixo 13"/>
          <p:cNvSpPr/>
          <p:nvPr/>
        </p:nvSpPr>
        <p:spPr>
          <a:xfrm>
            <a:off x="3495189" y="4136472"/>
            <a:ext cx="321437" cy="793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eta para baixo 14"/>
          <p:cNvSpPr/>
          <p:nvPr/>
        </p:nvSpPr>
        <p:spPr>
          <a:xfrm>
            <a:off x="8305871" y="4136471"/>
            <a:ext cx="321437" cy="793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p:cNvSpPr txBox="1"/>
          <p:nvPr/>
        </p:nvSpPr>
        <p:spPr>
          <a:xfrm>
            <a:off x="2790581" y="5260218"/>
            <a:ext cx="6491966" cy="1107996"/>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endParaRPr lang="pt-PT" sz="2200" dirty="0"/>
          </a:p>
          <a:p>
            <a:pPr marL="742950" lvl="1" indent="-285750">
              <a:buFont typeface="Arial" panose="020B0604020202020204" pitchFamily="34" charset="0"/>
              <a:buChar char="•"/>
            </a:pPr>
            <a:r>
              <a:rPr lang="pt-PT" sz="2200" dirty="0"/>
              <a:t>Abordagem ativa da cooperação internacional</a:t>
            </a:r>
          </a:p>
          <a:p>
            <a:pPr lvl="1"/>
            <a:r>
              <a:rPr lang="pt-PT" sz="2200" dirty="0"/>
              <a:t> </a:t>
            </a:r>
          </a:p>
        </p:txBody>
      </p:sp>
    </p:spTree>
    <p:extLst>
      <p:ext uri="{BB962C8B-B14F-4D97-AF65-F5344CB8AC3E}">
        <p14:creationId xmlns:p14="http://schemas.microsoft.com/office/powerpoint/2010/main" val="235207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“Breaking the back of inflation” (1980’s)</a:t>
            </a:r>
            <a:endParaRPr lang="pt-PT" dirty="0"/>
          </a:p>
        </p:txBody>
      </p:sp>
      <p:sp>
        <p:nvSpPr>
          <p:cNvPr id="4" name="CaixaDeTexto 3"/>
          <p:cNvSpPr txBox="1"/>
          <p:nvPr/>
        </p:nvSpPr>
        <p:spPr>
          <a:xfrm>
            <a:off x="513465" y="2227435"/>
            <a:ext cx="7278814" cy="1107996"/>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endParaRPr lang="pt-PT" sz="2200" dirty="0"/>
          </a:p>
          <a:p>
            <a:pPr marL="742950" lvl="1" indent="-285750">
              <a:buFont typeface="Arial" panose="020B0604020202020204" pitchFamily="34" charset="0"/>
              <a:buChar char="•"/>
            </a:pPr>
            <a:r>
              <a:rPr lang="pt-PT" sz="2200" dirty="0"/>
              <a:t>Abordagem ativa da cooperação internacional</a:t>
            </a:r>
          </a:p>
          <a:p>
            <a:pPr lvl="1"/>
            <a:r>
              <a:rPr lang="pt-PT" sz="2200" dirty="0"/>
              <a:t> </a:t>
            </a:r>
          </a:p>
        </p:txBody>
      </p:sp>
      <p:sp>
        <p:nvSpPr>
          <p:cNvPr id="5" name="CaixaDeTexto 4"/>
          <p:cNvSpPr txBox="1"/>
          <p:nvPr/>
        </p:nvSpPr>
        <p:spPr>
          <a:xfrm>
            <a:off x="3505341" y="3478034"/>
            <a:ext cx="5579024" cy="1107996"/>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endParaRPr lang="pt-PT" sz="2200" dirty="0"/>
          </a:p>
          <a:p>
            <a:pPr marL="742950" lvl="1" indent="-285750">
              <a:buFont typeface="Arial" panose="020B0604020202020204" pitchFamily="34" charset="0"/>
              <a:buChar char="•"/>
            </a:pPr>
            <a:r>
              <a:rPr lang="pt-PT" sz="2200" dirty="0"/>
              <a:t>Realinhamento das taxas de câmbio </a:t>
            </a:r>
          </a:p>
          <a:p>
            <a:pPr lvl="1"/>
            <a:r>
              <a:rPr lang="pt-PT" sz="2200" dirty="0"/>
              <a:t> </a:t>
            </a:r>
          </a:p>
        </p:txBody>
      </p:sp>
      <p:sp>
        <p:nvSpPr>
          <p:cNvPr id="6" name="CaixaDeTexto 5"/>
          <p:cNvSpPr txBox="1"/>
          <p:nvPr/>
        </p:nvSpPr>
        <p:spPr>
          <a:xfrm>
            <a:off x="5085465" y="4728633"/>
            <a:ext cx="6622831" cy="1446550"/>
          </a:xfrm>
          <a:prstGeom prst="rect">
            <a:avLst/>
          </a:prstGeom>
          <a:solidFill>
            <a:schemeClr val="accent2">
              <a:lumMod val="40000"/>
              <a:lumOff val="60000"/>
            </a:schemeClr>
          </a:solidFill>
        </p:spPr>
        <p:txBody>
          <a:bodyPr wrap="square" rtlCol="0">
            <a:spAutoFit/>
          </a:bodyPr>
          <a:lstStyle/>
          <a:p>
            <a:endParaRPr lang="pt-PT" sz="2200" dirty="0"/>
          </a:p>
          <a:p>
            <a:pPr marL="1200150" lvl="2" indent="-285750">
              <a:buFont typeface="Arial" panose="020B0604020202020204" pitchFamily="34" charset="0"/>
              <a:buChar char="•"/>
            </a:pPr>
            <a:r>
              <a:rPr lang="pt-PT" sz="2200" dirty="0"/>
              <a:t>Intervenção nos mercados de câmbio</a:t>
            </a:r>
          </a:p>
          <a:p>
            <a:pPr marL="1200150" lvl="2" indent="-285750">
              <a:buFont typeface="Arial" panose="020B0604020202020204" pitchFamily="34" charset="0"/>
              <a:buChar char="•"/>
            </a:pPr>
            <a:r>
              <a:rPr lang="pt-PT" sz="2200" dirty="0"/>
              <a:t>Coordenação das políticas monetárias</a:t>
            </a:r>
          </a:p>
          <a:p>
            <a:pPr lvl="2"/>
            <a:r>
              <a:rPr lang="pt-PT" sz="2200" dirty="0"/>
              <a:t> </a:t>
            </a:r>
          </a:p>
        </p:txBody>
      </p:sp>
      <p:pic>
        <p:nvPicPr>
          <p:cNvPr id="2050" name="Picture 2" descr="Resultado de imagem para euro simbo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02653">
            <a:off x="904876" y="4238872"/>
            <a:ext cx="1650307" cy="206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700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65101" y="2200564"/>
            <a:ext cx="2693107" cy="10559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Recuperação</a:t>
            </a:r>
            <a:endParaRPr lang="en-US" sz="2300" dirty="0"/>
          </a:p>
        </p:txBody>
      </p:sp>
      <p:sp>
        <p:nvSpPr>
          <p:cNvPr id="6" name="CaixaDeTexto 5"/>
          <p:cNvSpPr txBox="1"/>
          <p:nvPr/>
        </p:nvSpPr>
        <p:spPr>
          <a:xfrm>
            <a:off x="1170654" y="3256498"/>
            <a:ext cx="2081999" cy="400110"/>
          </a:xfrm>
          <a:prstGeom prst="rect">
            <a:avLst/>
          </a:prstGeom>
          <a:noFill/>
        </p:spPr>
        <p:txBody>
          <a:bodyPr wrap="square" rtlCol="0">
            <a:spAutoFit/>
          </a:bodyPr>
          <a:lstStyle/>
          <a:p>
            <a:r>
              <a:rPr lang="en-US" sz="2000" u="sng" dirty="0" err="1"/>
              <a:t>Terminou</a:t>
            </a:r>
            <a:r>
              <a:rPr lang="en-US" sz="2000" u="sng" dirty="0"/>
              <a:t> </a:t>
            </a:r>
            <a:r>
              <a:rPr lang="en-US" sz="2000" u="sng" dirty="0" err="1"/>
              <a:t>em</a:t>
            </a:r>
            <a:r>
              <a:rPr lang="en-US" sz="2000" u="sng" dirty="0"/>
              <a:t> 1991</a:t>
            </a:r>
          </a:p>
        </p:txBody>
      </p:sp>
      <p:sp>
        <p:nvSpPr>
          <p:cNvPr id="8" name="CaixaDeTexto 7"/>
          <p:cNvSpPr txBox="1"/>
          <p:nvPr/>
        </p:nvSpPr>
        <p:spPr>
          <a:xfrm>
            <a:off x="4248727" y="3155663"/>
            <a:ext cx="3953164"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endParaRPr lang="pt-PT" sz="2200" dirty="0"/>
          </a:p>
          <a:p>
            <a:pPr marL="742950" lvl="1" indent="-285750">
              <a:buFont typeface="Arial" panose="020B0604020202020204" pitchFamily="34" charset="0"/>
              <a:buChar char="•"/>
            </a:pPr>
            <a:r>
              <a:rPr lang="pt-PT" sz="2200" dirty="0"/>
              <a:t>Dívidas do setor privado</a:t>
            </a:r>
          </a:p>
          <a:p>
            <a:pPr marL="742950" lvl="1" indent="-285750">
              <a:buFont typeface="Arial" panose="020B0604020202020204" pitchFamily="34" charset="0"/>
              <a:buChar char="•"/>
            </a:pPr>
            <a:r>
              <a:rPr lang="pt-PT" sz="2200" dirty="0"/>
              <a:t>Políticas controladas</a:t>
            </a:r>
          </a:p>
          <a:p>
            <a:pPr lvl="1"/>
            <a:r>
              <a:rPr lang="pt-PT" sz="2200" dirty="0"/>
              <a:t> </a:t>
            </a:r>
          </a:p>
        </p:txBody>
      </p:sp>
      <p:sp>
        <p:nvSpPr>
          <p:cNvPr id="9" name="Oval 8"/>
          <p:cNvSpPr/>
          <p:nvPr/>
        </p:nvSpPr>
        <p:spPr>
          <a:xfrm>
            <a:off x="8866103" y="4489386"/>
            <a:ext cx="2703045" cy="9631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Recessão </a:t>
            </a:r>
            <a:endParaRPr lang="en-US" sz="2300" dirty="0"/>
          </a:p>
        </p:txBody>
      </p:sp>
      <p:sp>
        <p:nvSpPr>
          <p:cNvPr id="12" name="CaixaDeTexto 11"/>
          <p:cNvSpPr txBox="1"/>
          <p:nvPr/>
        </p:nvSpPr>
        <p:spPr>
          <a:xfrm>
            <a:off x="8613510" y="5452555"/>
            <a:ext cx="3366054" cy="707886"/>
          </a:xfrm>
          <a:prstGeom prst="rect">
            <a:avLst/>
          </a:prstGeom>
          <a:noFill/>
        </p:spPr>
        <p:txBody>
          <a:bodyPr wrap="square" rtlCol="0">
            <a:spAutoFit/>
          </a:bodyPr>
          <a:lstStyle/>
          <a:p>
            <a:r>
              <a:rPr lang="en-US" sz="2000" u="sng" dirty="0" err="1"/>
              <a:t>Japão</a:t>
            </a:r>
            <a:r>
              <a:rPr lang="en-US" sz="2000" u="sng" dirty="0"/>
              <a:t> e EUA </a:t>
            </a:r>
            <a:r>
              <a:rPr lang="en-US" sz="2000" u="sng" dirty="0" err="1"/>
              <a:t>afetados</a:t>
            </a:r>
            <a:r>
              <a:rPr lang="en-US" sz="2000" u="sng" dirty="0"/>
              <a:t> - 1991</a:t>
            </a:r>
          </a:p>
          <a:p>
            <a:r>
              <a:rPr lang="en-US" sz="2000" u="sng" dirty="0"/>
              <a:t>Europa - 1993</a:t>
            </a:r>
          </a:p>
        </p:txBody>
      </p:sp>
      <p:sp>
        <p:nvSpPr>
          <p:cNvPr id="10" name="Title 1"/>
          <p:cNvSpPr>
            <a:spLocks noGrp="1"/>
          </p:cNvSpPr>
          <p:nvPr>
            <p:ph type="title"/>
          </p:nvPr>
        </p:nvSpPr>
        <p:spPr>
          <a:xfrm>
            <a:off x="1024128" y="326798"/>
            <a:ext cx="9889037" cy="1499616"/>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Tree>
    <p:extLst>
      <p:ext uri="{BB962C8B-B14F-4D97-AF65-F5344CB8AC3E}">
        <p14:creationId xmlns:p14="http://schemas.microsoft.com/office/powerpoint/2010/main" val="284999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26798"/>
            <a:ext cx="9889037" cy="1499616"/>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
        <p:nvSpPr>
          <p:cNvPr id="4" name="CaixaDeTexto 3"/>
          <p:cNvSpPr txBox="1"/>
          <p:nvPr/>
        </p:nvSpPr>
        <p:spPr>
          <a:xfrm>
            <a:off x="867905" y="2012814"/>
            <a:ext cx="1741374" cy="553998"/>
          </a:xfrm>
          <a:prstGeom prst="rect">
            <a:avLst/>
          </a:prstGeom>
          <a:noFill/>
        </p:spPr>
        <p:txBody>
          <a:bodyPr wrap="square" rtlCol="0">
            <a:spAutoFit/>
          </a:bodyPr>
          <a:lstStyle/>
          <a:p>
            <a:r>
              <a:rPr lang="pt-PT" sz="3000" u="sng" dirty="0"/>
              <a:t>ANOS 90</a:t>
            </a:r>
            <a:endParaRPr lang="en-US" sz="3000" u="sng" dirty="0"/>
          </a:p>
        </p:txBody>
      </p:sp>
      <p:sp>
        <p:nvSpPr>
          <p:cNvPr id="5" name="CaixaDeTexto 4"/>
          <p:cNvSpPr txBox="1"/>
          <p:nvPr/>
        </p:nvSpPr>
        <p:spPr>
          <a:xfrm>
            <a:off x="867905" y="2692524"/>
            <a:ext cx="10674228"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Progresso insuficiente nos anos 80 exposto pelo agravamento das condições económicas</a:t>
            </a:r>
          </a:p>
        </p:txBody>
      </p:sp>
      <p:sp>
        <p:nvSpPr>
          <p:cNvPr id="8" name="Oval 7"/>
          <p:cNvSpPr/>
          <p:nvPr/>
        </p:nvSpPr>
        <p:spPr>
          <a:xfrm>
            <a:off x="1024128" y="3989521"/>
            <a:ext cx="2693107" cy="10559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Reformas Estruturais </a:t>
            </a:r>
            <a:endParaRPr lang="en-US" sz="2300" dirty="0"/>
          </a:p>
        </p:txBody>
      </p:sp>
      <p:sp>
        <p:nvSpPr>
          <p:cNvPr id="9" name="CaixaDeTexto 8"/>
          <p:cNvSpPr txBox="1"/>
          <p:nvPr/>
        </p:nvSpPr>
        <p:spPr>
          <a:xfrm>
            <a:off x="5121851" y="3698855"/>
            <a:ext cx="6149122"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800100" lvl="1" indent="-342900">
              <a:buFontTx/>
              <a:buChar char="-"/>
            </a:pPr>
            <a:r>
              <a:rPr lang="pt-PT" sz="2200" dirty="0"/>
              <a:t>Flexibilidade Salarial</a:t>
            </a:r>
          </a:p>
          <a:p>
            <a:pPr marL="800100" lvl="1" indent="-342900">
              <a:buFontTx/>
              <a:buChar char="-"/>
            </a:pPr>
            <a:r>
              <a:rPr lang="pt-PT" sz="2200" dirty="0"/>
              <a:t>Menos barreiras na flexibilidade no trabalho </a:t>
            </a:r>
          </a:p>
          <a:p>
            <a:pPr marL="800100" lvl="1" indent="-342900">
              <a:buFontTx/>
              <a:buChar char="-"/>
            </a:pPr>
            <a:r>
              <a:rPr lang="pt-PT" sz="2200" dirty="0"/>
              <a:t>Concorrência nos mercados dos produtos</a:t>
            </a:r>
          </a:p>
        </p:txBody>
      </p:sp>
      <p:sp>
        <p:nvSpPr>
          <p:cNvPr id="10" name="CaixaDeTexto 9"/>
          <p:cNvSpPr txBox="1"/>
          <p:nvPr/>
        </p:nvSpPr>
        <p:spPr>
          <a:xfrm>
            <a:off x="5121851" y="5053181"/>
            <a:ext cx="3438939"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Controlo do crescimento da economia</a:t>
            </a:r>
          </a:p>
          <a:p>
            <a:pPr lvl="1"/>
            <a:endParaRPr lang="pt-PT" sz="2200" dirty="0"/>
          </a:p>
        </p:txBody>
      </p:sp>
      <p:cxnSp>
        <p:nvCxnSpPr>
          <p:cNvPr id="12" name="Conexão reta unidirecional 11"/>
          <p:cNvCxnSpPr/>
          <p:nvPr/>
        </p:nvCxnSpPr>
        <p:spPr>
          <a:xfrm flipV="1">
            <a:off x="3814856" y="4065198"/>
            <a:ext cx="975805" cy="207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xão reta unidirecional 12"/>
          <p:cNvCxnSpPr/>
          <p:nvPr/>
        </p:nvCxnSpPr>
        <p:spPr>
          <a:xfrm>
            <a:off x="3505200" y="5045455"/>
            <a:ext cx="1285461" cy="561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857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346677"/>
            <a:ext cx="10107698" cy="1499616"/>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
        <p:nvSpPr>
          <p:cNvPr id="6" name="Retângulo arredondado 5"/>
          <p:cNvSpPr/>
          <p:nvPr/>
        </p:nvSpPr>
        <p:spPr>
          <a:xfrm>
            <a:off x="3236385" y="2123095"/>
            <a:ext cx="4615528" cy="8953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3000" dirty="0"/>
              <a:t>  Políticas Macroeconómicas</a:t>
            </a:r>
            <a:endParaRPr lang="en-US" sz="3000" dirty="0"/>
          </a:p>
        </p:txBody>
      </p:sp>
      <p:sp>
        <p:nvSpPr>
          <p:cNvPr id="9" name="CaixaDeTexto 8"/>
          <p:cNvSpPr txBox="1"/>
          <p:nvPr/>
        </p:nvSpPr>
        <p:spPr>
          <a:xfrm>
            <a:off x="1024128" y="3308064"/>
            <a:ext cx="1897976"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Estáveis  </a:t>
            </a:r>
          </a:p>
        </p:txBody>
      </p:sp>
      <p:sp>
        <p:nvSpPr>
          <p:cNvPr id="10" name="CaixaDeTexto 9"/>
          <p:cNvSpPr txBox="1"/>
          <p:nvPr/>
        </p:nvSpPr>
        <p:spPr>
          <a:xfrm>
            <a:off x="4809993" y="3308064"/>
            <a:ext cx="2242533"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Previsíveis</a:t>
            </a:r>
          </a:p>
        </p:txBody>
      </p:sp>
      <p:sp>
        <p:nvSpPr>
          <p:cNvPr id="11" name="CaixaDeTexto 10"/>
          <p:cNvSpPr txBox="1"/>
          <p:nvPr/>
        </p:nvSpPr>
        <p:spPr>
          <a:xfrm>
            <a:off x="8940415" y="3308064"/>
            <a:ext cx="2242533"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Confiáveis</a:t>
            </a:r>
          </a:p>
        </p:txBody>
      </p:sp>
      <p:sp>
        <p:nvSpPr>
          <p:cNvPr id="12" name="Retângulo arredondado 11"/>
          <p:cNvSpPr/>
          <p:nvPr/>
        </p:nvSpPr>
        <p:spPr>
          <a:xfrm>
            <a:off x="3047540" y="4322956"/>
            <a:ext cx="4993215" cy="78575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Flexibilidade Microeconómica</a:t>
            </a:r>
            <a:endParaRPr lang="en-US" sz="3000" dirty="0"/>
          </a:p>
        </p:txBody>
      </p:sp>
      <p:sp>
        <p:nvSpPr>
          <p:cNvPr id="13" name="CaixaDeTexto 12"/>
          <p:cNvSpPr txBox="1"/>
          <p:nvPr/>
        </p:nvSpPr>
        <p:spPr>
          <a:xfrm>
            <a:off x="1272211" y="5692718"/>
            <a:ext cx="9680711" cy="44644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Participantes do setor privado confiantes com perspetivas de médio prazo.    </a:t>
            </a:r>
          </a:p>
        </p:txBody>
      </p:sp>
    </p:spTree>
    <p:extLst>
      <p:ext uri="{BB962C8B-B14F-4D97-AF65-F5344CB8AC3E}">
        <p14:creationId xmlns:p14="http://schemas.microsoft.com/office/powerpoint/2010/main" val="3663522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326799"/>
            <a:ext cx="10425750" cy="1499616"/>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
        <p:nvSpPr>
          <p:cNvPr id="4" name="Oval 3"/>
          <p:cNvSpPr/>
          <p:nvPr/>
        </p:nvSpPr>
        <p:spPr>
          <a:xfrm>
            <a:off x="1998161" y="2180684"/>
            <a:ext cx="8139752" cy="1655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800" b="1" dirty="0"/>
              <a:t>Hipótese das Expectativas Racionais</a:t>
            </a:r>
            <a:endParaRPr lang="en-US" sz="2800" b="1" dirty="0"/>
          </a:p>
        </p:txBody>
      </p:sp>
      <p:sp>
        <p:nvSpPr>
          <p:cNvPr id="6" name="Oval 5"/>
          <p:cNvSpPr/>
          <p:nvPr/>
        </p:nvSpPr>
        <p:spPr>
          <a:xfrm>
            <a:off x="1024128" y="4190772"/>
            <a:ext cx="4024950" cy="19118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Prevê que os mercados produzirão resultados ótimos </a:t>
            </a:r>
            <a:r>
              <a:rPr lang="en-US" sz="2300" dirty="0"/>
              <a:t>se </a:t>
            </a:r>
            <a:r>
              <a:rPr lang="en-US" sz="2300" dirty="0" err="1"/>
              <a:t>houver</a:t>
            </a:r>
            <a:r>
              <a:rPr lang="en-US" sz="2300" dirty="0"/>
              <a:t> </a:t>
            </a:r>
            <a:r>
              <a:rPr lang="en-US" sz="2300" dirty="0" err="1"/>
              <a:t>confiança</a:t>
            </a:r>
            <a:r>
              <a:rPr lang="en-US" sz="2300" dirty="0"/>
              <a:t> </a:t>
            </a:r>
            <a:r>
              <a:rPr lang="en-US" sz="2300" dirty="0" err="1"/>
              <a:t>nos</a:t>
            </a:r>
            <a:r>
              <a:rPr lang="en-US" sz="2300" dirty="0"/>
              <a:t> “</a:t>
            </a:r>
            <a:r>
              <a:rPr lang="en-US" sz="2300" dirty="0" err="1"/>
              <a:t>decisores</a:t>
            </a:r>
            <a:r>
              <a:rPr lang="en-US" sz="2300" dirty="0"/>
              <a:t> politicos”</a:t>
            </a:r>
            <a:endParaRPr lang="pt-PT" sz="2300" dirty="0"/>
          </a:p>
        </p:txBody>
      </p:sp>
      <p:sp>
        <p:nvSpPr>
          <p:cNvPr id="7" name="Oval 6"/>
          <p:cNvSpPr/>
          <p:nvPr/>
        </p:nvSpPr>
        <p:spPr>
          <a:xfrm>
            <a:off x="7360124" y="4190773"/>
            <a:ext cx="4089754" cy="19118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Políticas Macroeconómicas e Reformas Estruturais baseadas neste modelo</a:t>
            </a:r>
            <a:endParaRPr lang="en-US" sz="2300" dirty="0"/>
          </a:p>
        </p:txBody>
      </p:sp>
    </p:spTree>
    <p:extLst>
      <p:ext uri="{BB962C8B-B14F-4D97-AF65-F5344CB8AC3E}">
        <p14:creationId xmlns:p14="http://schemas.microsoft.com/office/powerpoint/2010/main" val="1017554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344033"/>
            <a:ext cx="10008307" cy="1464630"/>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
        <p:nvSpPr>
          <p:cNvPr id="4" name="CaixaDeTexto 3"/>
          <p:cNvSpPr txBox="1"/>
          <p:nvPr/>
        </p:nvSpPr>
        <p:spPr>
          <a:xfrm>
            <a:off x="828149" y="2201716"/>
            <a:ext cx="1741374" cy="553998"/>
          </a:xfrm>
          <a:prstGeom prst="rect">
            <a:avLst/>
          </a:prstGeom>
          <a:noFill/>
        </p:spPr>
        <p:txBody>
          <a:bodyPr wrap="square" rtlCol="0">
            <a:spAutoFit/>
          </a:bodyPr>
          <a:lstStyle/>
          <a:p>
            <a:r>
              <a:rPr lang="pt-PT" sz="3000" u="sng" dirty="0"/>
              <a:t>ANOS 90</a:t>
            </a:r>
            <a:endParaRPr lang="en-US" sz="3000" u="sng" dirty="0"/>
          </a:p>
        </p:txBody>
      </p:sp>
      <p:sp>
        <p:nvSpPr>
          <p:cNvPr id="5" name="Retângulo arredondado 4"/>
          <p:cNvSpPr/>
          <p:nvPr/>
        </p:nvSpPr>
        <p:spPr>
          <a:xfrm>
            <a:off x="1425806" y="2907584"/>
            <a:ext cx="1478076" cy="83876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JAPÃO</a:t>
            </a:r>
            <a:endParaRPr lang="en-US" sz="3000" dirty="0"/>
          </a:p>
        </p:txBody>
      </p:sp>
      <p:sp>
        <p:nvSpPr>
          <p:cNvPr id="6" name="CaixaDeTexto 5"/>
          <p:cNvSpPr txBox="1"/>
          <p:nvPr/>
        </p:nvSpPr>
        <p:spPr>
          <a:xfrm>
            <a:off x="5111914" y="3094703"/>
            <a:ext cx="3723974"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Entrou na “</a:t>
            </a:r>
            <a:r>
              <a:rPr lang="pt-PT" sz="2200" dirty="0" err="1"/>
              <a:t>lost</a:t>
            </a:r>
            <a:r>
              <a:rPr lang="pt-PT" sz="2200" dirty="0"/>
              <a:t> </a:t>
            </a:r>
            <a:r>
              <a:rPr lang="pt-PT" sz="2200" dirty="0" err="1"/>
              <a:t>decade</a:t>
            </a:r>
            <a:r>
              <a:rPr lang="pt-PT" sz="2200" dirty="0"/>
              <a:t>”</a:t>
            </a:r>
          </a:p>
        </p:txBody>
      </p:sp>
      <p:sp>
        <p:nvSpPr>
          <p:cNvPr id="7" name="Retângulo arredondado 6"/>
          <p:cNvSpPr/>
          <p:nvPr/>
        </p:nvSpPr>
        <p:spPr>
          <a:xfrm>
            <a:off x="1526854" y="4164760"/>
            <a:ext cx="1275980" cy="83876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EUA</a:t>
            </a:r>
            <a:endParaRPr lang="en-US" sz="3000" dirty="0"/>
          </a:p>
        </p:txBody>
      </p:sp>
      <p:sp>
        <p:nvSpPr>
          <p:cNvPr id="8" name="CaixaDeTexto 7"/>
          <p:cNvSpPr txBox="1"/>
          <p:nvPr/>
        </p:nvSpPr>
        <p:spPr>
          <a:xfrm>
            <a:off x="5111914" y="4149719"/>
            <a:ext cx="5632286"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Com crescimento superior a 3%</a:t>
            </a:r>
          </a:p>
          <a:p>
            <a:pPr lvl="1"/>
            <a:r>
              <a:rPr lang="pt-PT" sz="2200" dirty="0"/>
              <a:t>Aumento da Produtividade devido às TIC</a:t>
            </a:r>
          </a:p>
        </p:txBody>
      </p:sp>
      <p:sp>
        <p:nvSpPr>
          <p:cNvPr id="9" name="Retângulo arredondado 8"/>
          <p:cNvSpPr/>
          <p:nvPr/>
        </p:nvSpPr>
        <p:spPr>
          <a:xfrm>
            <a:off x="1324758" y="5546411"/>
            <a:ext cx="1680172" cy="83876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EUROPA</a:t>
            </a:r>
            <a:endParaRPr lang="en-US" sz="3000" dirty="0"/>
          </a:p>
        </p:txBody>
      </p:sp>
      <p:sp>
        <p:nvSpPr>
          <p:cNvPr id="10" name="CaixaDeTexto 9"/>
          <p:cNvSpPr txBox="1"/>
          <p:nvPr/>
        </p:nvSpPr>
        <p:spPr>
          <a:xfrm>
            <a:off x="5111914" y="5242519"/>
            <a:ext cx="5632286"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pt-PT" sz="2200" dirty="0"/>
              <a:t>Controlo da Inflação</a:t>
            </a:r>
          </a:p>
          <a:p>
            <a:pPr lvl="1"/>
            <a:r>
              <a:rPr lang="pt-PT" sz="2200" dirty="0"/>
              <a:t>Melhoramento das finanças públicas</a:t>
            </a:r>
          </a:p>
          <a:p>
            <a:pPr lvl="1"/>
            <a:r>
              <a:rPr lang="pt-PT" sz="2200" dirty="0"/>
              <a:t>Liberalização dos mercados de produtos</a:t>
            </a:r>
          </a:p>
          <a:p>
            <a:pPr lvl="1"/>
            <a:r>
              <a:rPr lang="pt-PT" sz="2200" dirty="0"/>
              <a:t>Reforma dos Mercados de Trabalho</a:t>
            </a:r>
          </a:p>
        </p:txBody>
      </p:sp>
      <p:sp>
        <p:nvSpPr>
          <p:cNvPr id="11" name="Seta para a direita 10"/>
          <p:cNvSpPr/>
          <p:nvPr/>
        </p:nvSpPr>
        <p:spPr>
          <a:xfrm>
            <a:off x="3717235" y="3326967"/>
            <a:ext cx="107342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a:t>
            </a:r>
          </a:p>
        </p:txBody>
      </p:sp>
      <p:sp>
        <p:nvSpPr>
          <p:cNvPr id="12" name="Seta para a direita 11"/>
          <p:cNvSpPr/>
          <p:nvPr/>
        </p:nvSpPr>
        <p:spPr>
          <a:xfrm>
            <a:off x="3674110" y="4488720"/>
            <a:ext cx="107342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a:t>
            </a:r>
          </a:p>
        </p:txBody>
      </p:sp>
      <p:sp>
        <p:nvSpPr>
          <p:cNvPr id="13" name="Seta para a direita 12"/>
          <p:cNvSpPr/>
          <p:nvPr/>
        </p:nvSpPr>
        <p:spPr>
          <a:xfrm>
            <a:off x="3674110" y="5965794"/>
            <a:ext cx="107342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a:t>
            </a:r>
          </a:p>
        </p:txBody>
      </p:sp>
    </p:spTree>
    <p:extLst>
      <p:ext uri="{BB962C8B-B14F-4D97-AF65-F5344CB8AC3E}">
        <p14:creationId xmlns:p14="http://schemas.microsoft.com/office/powerpoint/2010/main" val="393093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Introdução</a:t>
            </a:r>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pt-PT" sz="1900" dirty="0">
                <a:solidFill>
                  <a:srgbClr val="FF0000"/>
                </a:solidFill>
              </a:rPr>
              <a:t> </a:t>
            </a:r>
            <a:r>
              <a:rPr lang="pt-PT" sz="1900" dirty="0"/>
              <a:t>Texto da OCDE, publicado em 2011</a:t>
            </a:r>
          </a:p>
          <a:p>
            <a:pPr algn="just">
              <a:buFont typeface="Courier New" panose="02070309020205020404" pitchFamily="49" charset="0"/>
              <a:buChar char="o"/>
            </a:pPr>
            <a:r>
              <a:rPr lang="pt-PT" sz="1900" dirty="0"/>
              <a:t> Balanço das mudanças de paradigma na formulação de políticas económicas que ocorreram desde o início do trabalho da organização, antes e durante da crise financeira de 2008-2009</a:t>
            </a:r>
          </a:p>
          <a:p>
            <a:pPr lvl="0" algn="just"/>
            <a:endParaRPr lang="pt-PT" sz="1900" dirty="0"/>
          </a:p>
          <a:p>
            <a:pPr lvl="0" algn="just"/>
            <a:r>
              <a:rPr lang="pt-PT" sz="1900" b="1" u="sng" dirty="0"/>
              <a:t>Ideias que nos vão acompanhando ao longo do texto:</a:t>
            </a:r>
          </a:p>
          <a:p>
            <a:pPr marL="0" indent="0" algn="just">
              <a:buNone/>
            </a:pPr>
            <a:r>
              <a:rPr lang="pt-PT" sz="1900" dirty="0"/>
              <a:t>- Este tipo de crises económicas surge por erros ou falhas em previsões</a:t>
            </a:r>
          </a:p>
          <a:p>
            <a:pPr marL="0" indent="0" algn="just">
              <a:buNone/>
            </a:pPr>
            <a:r>
              <a:rPr lang="pt-PT" sz="1900" dirty="0"/>
              <a:t>- Não atualização das políticas económicas ao ritmo das mudanças</a:t>
            </a:r>
          </a:p>
          <a:p>
            <a:pPr marL="0" indent="0" algn="just">
              <a:buNone/>
            </a:pPr>
            <a:r>
              <a:rPr lang="pt-PT" sz="1900" dirty="0"/>
              <a:t>- Existência de “máscaras” estatísticas ou de resultados que escondem a existência de desequilíbrios</a:t>
            </a:r>
          </a:p>
          <a:p>
            <a:pPr marL="0" indent="0" algn="just">
              <a:buNone/>
            </a:pPr>
            <a:r>
              <a:rPr lang="pt-PT" sz="1900" dirty="0"/>
              <a:t>- O culminar na crise de 2008-2009</a:t>
            </a:r>
          </a:p>
          <a:p>
            <a:endParaRPr lang="pt-PT" dirty="0"/>
          </a:p>
          <a:p>
            <a:endParaRPr lang="pt-PT" dirty="0"/>
          </a:p>
          <a:p>
            <a:endParaRPr lang="pt-PT" dirty="0"/>
          </a:p>
        </p:txBody>
      </p:sp>
    </p:spTree>
    <p:extLst>
      <p:ext uri="{BB962C8B-B14F-4D97-AF65-F5344CB8AC3E}">
        <p14:creationId xmlns:p14="http://schemas.microsoft.com/office/powerpoint/2010/main" val="3915191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306920"/>
            <a:ext cx="10048063" cy="1499616"/>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
        <p:nvSpPr>
          <p:cNvPr id="4" name="Retângulo arredondado 3"/>
          <p:cNvSpPr/>
          <p:nvPr/>
        </p:nvSpPr>
        <p:spPr>
          <a:xfrm>
            <a:off x="2105408" y="2455228"/>
            <a:ext cx="7557511" cy="9240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Integração Económica Regional</a:t>
            </a:r>
            <a:endParaRPr lang="en-US" sz="3000" dirty="0"/>
          </a:p>
        </p:txBody>
      </p:sp>
      <p:sp>
        <p:nvSpPr>
          <p:cNvPr id="6" name="CaixaDeTexto 5"/>
          <p:cNvSpPr txBox="1"/>
          <p:nvPr/>
        </p:nvSpPr>
        <p:spPr>
          <a:xfrm>
            <a:off x="2364026" y="3749699"/>
            <a:ext cx="7040274"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endParaRPr lang="pt-PT" sz="2200" dirty="0"/>
          </a:p>
          <a:p>
            <a:pPr marL="742950" lvl="1" indent="-285750">
              <a:buFont typeface="Arial" panose="020B0604020202020204" pitchFamily="34" charset="0"/>
              <a:buChar char="•"/>
            </a:pPr>
            <a:r>
              <a:rPr lang="pt-PT" sz="2200" dirty="0"/>
              <a:t>Estabelecimento da União monetária Europeia</a:t>
            </a:r>
          </a:p>
          <a:p>
            <a:pPr marL="742950" lvl="1" indent="-285750">
              <a:buFont typeface="Arial" panose="020B0604020202020204" pitchFamily="34" charset="0"/>
              <a:buChar char="•"/>
            </a:pPr>
            <a:r>
              <a:rPr lang="pt-PT" sz="2200" dirty="0"/>
              <a:t>Acordo de Livre Comércio da América do Norte (NAFTA)</a:t>
            </a:r>
          </a:p>
          <a:p>
            <a:pPr marL="742950" lvl="1" indent="-285750">
              <a:buFont typeface="Arial" panose="020B0604020202020204" pitchFamily="34" charset="0"/>
              <a:buChar char="•"/>
            </a:pPr>
            <a:r>
              <a:rPr lang="pt-PT" sz="2200" dirty="0"/>
              <a:t>Queda da “Cortina de Ferro” – 1989</a:t>
            </a:r>
          </a:p>
          <a:p>
            <a:pPr marL="742950" lvl="1" indent="-285750">
              <a:buFont typeface="Arial" panose="020B0604020202020204" pitchFamily="34" charset="0"/>
              <a:buChar char="•"/>
            </a:pPr>
            <a:r>
              <a:rPr lang="pt-PT" sz="2200" dirty="0"/>
              <a:t>Emergência dos “</a:t>
            </a:r>
            <a:r>
              <a:rPr lang="pt-PT" sz="2200" dirty="0" err="1"/>
              <a:t>Asian</a:t>
            </a:r>
            <a:r>
              <a:rPr lang="pt-PT" sz="2200" dirty="0"/>
              <a:t> </a:t>
            </a:r>
            <a:r>
              <a:rPr lang="pt-PT" sz="2200" dirty="0" err="1"/>
              <a:t>Tigers</a:t>
            </a:r>
            <a:r>
              <a:rPr lang="pt-PT" sz="2200" dirty="0"/>
              <a:t>”</a:t>
            </a:r>
          </a:p>
          <a:p>
            <a:pPr lvl="1"/>
            <a:r>
              <a:rPr lang="pt-PT" sz="2200" dirty="0"/>
              <a:t> </a:t>
            </a:r>
          </a:p>
        </p:txBody>
      </p:sp>
    </p:spTree>
    <p:extLst>
      <p:ext uri="{BB962C8B-B14F-4D97-AF65-F5344CB8AC3E}">
        <p14:creationId xmlns:p14="http://schemas.microsoft.com/office/powerpoint/2010/main" val="3171361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346676"/>
            <a:ext cx="10107698" cy="1499616"/>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
        <p:nvSpPr>
          <p:cNvPr id="4" name="Retângulo arredondado 3"/>
          <p:cNvSpPr/>
          <p:nvPr/>
        </p:nvSpPr>
        <p:spPr>
          <a:xfrm>
            <a:off x="554904" y="2494985"/>
            <a:ext cx="3261722" cy="9240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a:t>
            </a:r>
            <a:r>
              <a:rPr lang="pt-PT" sz="3000" dirty="0" err="1"/>
              <a:t>Asian</a:t>
            </a:r>
            <a:r>
              <a:rPr lang="pt-PT" sz="3000" dirty="0"/>
              <a:t> </a:t>
            </a:r>
            <a:r>
              <a:rPr lang="pt-PT" sz="3000" dirty="0" err="1"/>
              <a:t>Tigers</a:t>
            </a:r>
            <a:r>
              <a:rPr lang="pt-PT" sz="3000" dirty="0"/>
              <a:t>”</a:t>
            </a:r>
            <a:endParaRPr lang="en-US" sz="3000" dirty="0"/>
          </a:p>
        </p:txBody>
      </p:sp>
      <p:sp>
        <p:nvSpPr>
          <p:cNvPr id="5" name="Retângulo arredondado 4"/>
          <p:cNvSpPr/>
          <p:nvPr/>
        </p:nvSpPr>
        <p:spPr>
          <a:xfrm>
            <a:off x="3151715" y="3829214"/>
            <a:ext cx="5852523" cy="9240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Atraíram enormes fluxos de capital das economias da OCDE</a:t>
            </a:r>
            <a:endParaRPr lang="en-US" sz="3000" dirty="0"/>
          </a:p>
        </p:txBody>
      </p:sp>
      <p:sp>
        <p:nvSpPr>
          <p:cNvPr id="6" name="Retângulo arredondado 5"/>
          <p:cNvSpPr/>
          <p:nvPr/>
        </p:nvSpPr>
        <p:spPr>
          <a:xfrm>
            <a:off x="5073894" y="5147806"/>
            <a:ext cx="6833184" cy="10137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000" dirty="0"/>
              <a:t>Sobreaquecimento da economia</a:t>
            </a:r>
          </a:p>
          <a:p>
            <a:pPr algn="ctr"/>
            <a:r>
              <a:rPr lang="pt-PT" sz="3000" dirty="0"/>
              <a:t>Rebentamento da bolha económica</a:t>
            </a:r>
            <a:endParaRPr lang="en-US" sz="3000" dirty="0"/>
          </a:p>
        </p:txBody>
      </p:sp>
      <p:cxnSp>
        <p:nvCxnSpPr>
          <p:cNvPr id="8" name="Conexão em ângulos retos 7"/>
          <p:cNvCxnSpPr/>
          <p:nvPr/>
        </p:nvCxnSpPr>
        <p:spPr>
          <a:xfrm>
            <a:off x="2185765" y="3829214"/>
            <a:ext cx="676705" cy="54400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exão em ângulos retos 9"/>
          <p:cNvCxnSpPr/>
          <p:nvPr/>
        </p:nvCxnSpPr>
        <p:spPr>
          <a:xfrm>
            <a:off x="3862165" y="5162714"/>
            <a:ext cx="676705" cy="54400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015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4250" y="294509"/>
            <a:ext cx="10087820" cy="1482123"/>
          </a:xfrm>
        </p:spPr>
        <p:txBody>
          <a:bodyPr>
            <a:noAutofit/>
          </a:bodyPr>
          <a:lstStyle/>
          <a:p>
            <a:r>
              <a:rPr lang="pt-PT" sz="4000" dirty="0"/>
              <a:t> </a:t>
            </a:r>
            <a:br>
              <a:rPr lang="pt-PT" sz="4000" dirty="0"/>
            </a:br>
            <a:r>
              <a:rPr lang="pt-PT" sz="4000" dirty="0"/>
              <a:t>“</a:t>
            </a:r>
            <a:r>
              <a:rPr lang="en-US" sz="4000" dirty="0"/>
              <a:t>Structural reform amid rules-based macroeconomic policies” (1990’s)</a:t>
            </a:r>
            <a:endParaRPr lang="pt-PT" sz="4000" dirty="0"/>
          </a:p>
        </p:txBody>
      </p:sp>
      <p:sp>
        <p:nvSpPr>
          <p:cNvPr id="4" name="CaixaDeTexto 3"/>
          <p:cNvSpPr txBox="1"/>
          <p:nvPr/>
        </p:nvSpPr>
        <p:spPr>
          <a:xfrm>
            <a:off x="828148" y="2440256"/>
            <a:ext cx="2511399" cy="553998"/>
          </a:xfrm>
          <a:prstGeom prst="rect">
            <a:avLst/>
          </a:prstGeom>
          <a:noFill/>
        </p:spPr>
        <p:txBody>
          <a:bodyPr wrap="square" rtlCol="0">
            <a:spAutoFit/>
          </a:bodyPr>
          <a:lstStyle/>
          <a:p>
            <a:r>
              <a:rPr lang="pt-PT" sz="3000" u="sng" dirty="0"/>
              <a:t>RESULTADOS</a:t>
            </a:r>
            <a:endParaRPr lang="en-US" sz="3000" u="sng" dirty="0"/>
          </a:p>
        </p:txBody>
      </p:sp>
      <p:sp>
        <p:nvSpPr>
          <p:cNvPr id="5" name="Oval 4"/>
          <p:cNvSpPr/>
          <p:nvPr/>
        </p:nvSpPr>
        <p:spPr>
          <a:xfrm>
            <a:off x="1699987" y="3210530"/>
            <a:ext cx="2613595" cy="9241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Crise Asiática 1997</a:t>
            </a:r>
            <a:endParaRPr lang="en-US" sz="2300" dirty="0"/>
          </a:p>
        </p:txBody>
      </p:sp>
      <p:sp>
        <p:nvSpPr>
          <p:cNvPr id="6" name="Oval 5"/>
          <p:cNvSpPr/>
          <p:nvPr/>
        </p:nvSpPr>
        <p:spPr>
          <a:xfrm>
            <a:off x="1699986" y="4798302"/>
            <a:ext cx="2613595" cy="9241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Crise Russa 1998</a:t>
            </a:r>
            <a:endParaRPr lang="en-US" sz="2300" dirty="0"/>
          </a:p>
        </p:txBody>
      </p:sp>
      <p:sp>
        <p:nvSpPr>
          <p:cNvPr id="8" name="Oval 7"/>
          <p:cNvSpPr/>
          <p:nvPr/>
        </p:nvSpPr>
        <p:spPr>
          <a:xfrm>
            <a:off x="4926495" y="3779825"/>
            <a:ext cx="2922103" cy="118624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Sem impacto nas economias da OCDE</a:t>
            </a:r>
            <a:endParaRPr lang="en-US" sz="2300" dirty="0"/>
          </a:p>
        </p:txBody>
      </p:sp>
      <p:sp>
        <p:nvSpPr>
          <p:cNvPr id="9" name="Oval 8"/>
          <p:cNvSpPr/>
          <p:nvPr/>
        </p:nvSpPr>
        <p:spPr>
          <a:xfrm>
            <a:off x="8461511" y="2463988"/>
            <a:ext cx="3147390" cy="1563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Terminaram a década com um alto desempenho</a:t>
            </a:r>
            <a:endParaRPr lang="en-US" sz="2300" dirty="0"/>
          </a:p>
        </p:txBody>
      </p:sp>
      <p:cxnSp>
        <p:nvCxnSpPr>
          <p:cNvPr id="12" name="Conexão reta 11"/>
          <p:cNvCxnSpPr/>
          <p:nvPr/>
        </p:nvCxnSpPr>
        <p:spPr>
          <a:xfrm>
            <a:off x="4492487" y="3779825"/>
            <a:ext cx="434008" cy="195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p:cNvCxnSpPr/>
          <p:nvPr/>
        </p:nvCxnSpPr>
        <p:spPr>
          <a:xfrm flipV="1">
            <a:off x="4490830" y="4798302"/>
            <a:ext cx="435664" cy="167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xão reta 19"/>
          <p:cNvCxnSpPr/>
          <p:nvPr/>
        </p:nvCxnSpPr>
        <p:spPr>
          <a:xfrm flipV="1">
            <a:off x="7832033" y="3672604"/>
            <a:ext cx="629478" cy="303048"/>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461511" y="5036204"/>
            <a:ext cx="3147390" cy="1563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300" dirty="0"/>
              <a:t>Economia dependente das tecnologias de informação</a:t>
            </a:r>
            <a:endParaRPr lang="en-US" sz="2300" dirty="0"/>
          </a:p>
        </p:txBody>
      </p:sp>
      <p:cxnSp>
        <p:nvCxnSpPr>
          <p:cNvPr id="26" name="Conexão reta 25"/>
          <p:cNvCxnSpPr/>
          <p:nvPr/>
        </p:nvCxnSpPr>
        <p:spPr>
          <a:xfrm>
            <a:off x="10051769" y="4217701"/>
            <a:ext cx="0" cy="5806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07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2F96-7CC6-ED4B-A2DA-01EC039688A8}"/>
              </a:ext>
            </a:extLst>
          </p:cNvPr>
          <p:cNvSpPr>
            <a:spLocks noGrp="1"/>
          </p:cNvSpPr>
          <p:nvPr>
            <p:ph type="title"/>
          </p:nvPr>
        </p:nvSpPr>
        <p:spPr/>
        <p:txBody>
          <a:bodyPr>
            <a:normAutofit fontScale="90000"/>
          </a:bodyPr>
          <a:lstStyle/>
          <a:p>
            <a:pPr lvl="0"/>
            <a:r>
              <a:rPr lang="en-US" sz="4400" dirty="0"/>
              <a:t>“Emerging market economies entering the picture” (2000s until the crisis)</a:t>
            </a:r>
            <a:br>
              <a:rPr lang="en-US" dirty="0"/>
            </a:br>
            <a:endParaRPr lang="en-US" dirty="0"/>
          </a:p>
        </p:txBody>
      </p:sp>
      <p:sp>
        <p:nvSpPr>
          <p:cNvPr id="4" name="Retângulo arredondado 3">
            <a:extLst>
              <a:ext uri="{FF2B5EF4-FFF2-40B4-BE49-F238E27FC236}">
                <a16:creationId xmlns:a16="http://schemas.microsoft.com/office/drawing/2014/main" id="{00920E3B-AE05-1543-B0B7-6A9E4ACA11CD}"/>
              </a:ext>
            </a:extLst>
          </p:cNvPr>
          <p:cNvSpPr/>
          <p:nvPr/>
        </p:nvSpPr>
        <p:spPr>
          <a:xfrm>
            <a:off x="718876" y="2462344"/>
            <a:ext cx="5214564" cy="342056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pt-PT" sz="2000" dirty="0"/>
              <a:t>1990 a Economia Mundial tornou-se mais Integrada devido:</a:t>
            </a:r>
          </a:p>
          <a:p>
            <a:pPr>
              <a:lnSpc>
                <a:spcPct val="150000"/>
              </a:lnSpc>
              <a:buFont typeface="Wingdings" pitchFamily="2" charset="2"/>
              <a:buChar char="§"/>
            </a:pPr>
            <a:r>
              <a:rPr lang="pt-PT" sz="2000" dirty="0"/>
              <a:t>  Remoção das barreiras comerciais;</a:t>
            </a:r>
          </a:p>
          <a:p>
            <a:pPr>
              <a:lnSpc>
                <a:spcPct val="150000"/>
              </a:lnSpc>
              <a:buFont typeface="Wingdings" pitchFamily="2" charset="2"/>
              <a:buChar char="§"/>
            </a:pPr>
            <a:r>
              <a:rPr lang="pt-PT" sz="2000" dirty="0"/>
              <a:t>  Liberalização dos fluxos de capital;</a:t>
            </a:r>
          </a:p>
          <a:p>
            <a:pPr>
              <a:lnSpc>
                <a:spcPct val="150000"/>
              </a:lnSpc>
              <a:buFont typeface="Wingdings" pitchFamily="2" charset="2"/>
              <a:buChar char="§"/>
            </a:pPr>
            <a:r>
              <a:rPr lang="pt-PT" sz="2000" dirty="0"/>
              <a:t>  Difusão de novas tecnologias;</a:t>
            </a:r>
          </a:p>
          <a:p>
            <a:pPr>
              <a:lnSpc>
                <a:spcPct val="150000"/>
              </a:lnSpc>
              <a:buFont typeface="Wingdings" pitchFamily="2" charset="2"/>
              <a:buChar char="§"/>
            </a:pPr>
            <a:r>
              <a:rPr lang="pt-PT" sz="2000" dirty="0"/>
              <a:t>  Queda da Cortina de Ferro.</a:t>
            </a:r>
            <a:r>
              <a:rPr lang="en-US" sz="2000" dirty="0"/>
              <a:t> </a:t>
            </a:r>
          </a:p>
          <a:p>
            <a:pPr algn="ctr"/>
            <a:endParaRPr lang="en-US" sz="3000" dirty="0"/>
          </a:p>
        </p:txBody>
      </p:sp>
      <p:sp>
        <p:nvSpPr>
          <p:cNvPr id="7" name="Retângulo arredondado 3">
            <a:extLst>
              <a:ext uri="{FF2B5EF4-FFF2-40B4-BE49-F238E27FC236}">
                <a16:creationId xmlns:a16="http://schemas.microsoft.com/office/drawing/2014/main" id="{C323464E-6001-EF40-A9D6-F405C8A7492F}"/>
              </a:ext>
            </a:extLst>
          </p:cNvPr>
          <p:cNvSpPr/>
          <p:nvPr/>
        </p:nvSpPr>
        <p:spPr>
          <a:xfrm>
            <a:off x="7153080" y="2695439"/>
            <a:ext cx="4812227" cy="29543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pt-PT" sz="2000" dirty="0"/>
              <a:t>O que levou ao:</a:t>
            </a:r>
          </a:p>
          <a:p>
            <a:pPr marL="342900" indent="-342900">
              <a:lnSpc>
                <a:spcPct val="150000"/>
              </a:lnSpc>
              <a:buFont typeface="Wingdings" pitchFamily="2" charset="2"/>
              <a:buChar char="§"/>
            </a:pPr>
            <a:r>
              <a:rPr lang="pt-PT" sz="2000" dirty="0"/>
              <a:t>Aumento do Comercio Mundial;</a:t>
            </a:r>
          </a:p>
          <a:p>
            <a:pPr marL="342900" indent="-342900">
              <a:lnSpc>
                <a:spcPct val="150000"/>
              </a:lnSpc>
              <a:buFont typeface="Wingdings" pitchFamily="2" charset="2"/>
              <a:buChar char="§"/>
            </a:pPr>
            <a:r>
              <a:rPr lang="pt-PT" sz="2000" dirty="0"/>
              <a:t>Aumento dos fluxos transfronteiriços de 5% para 20% (1990-2007).</a:t>
            </a:r>
          </a:p>
        </p:txBody>
      </p:sp>
      <p:cxnSp>
        <p:nvCxnSpPr>
          <p:cNvPr id="9" name="Straight Arrow Connector 8">
            <a:extLst>
              <a:ext uri="{FF2B5EF4-FFF2-40B4-BE49-F238E27FC236}">
                <a16:creationId xmlns:a16="http://schemas.microsoft.com/office/drawing/2014/main" id="{2CD3DD33-FFDC-8341-910B-0279CF46D973}"/>
              </a:ext>
            </a:extLst>
          </p:cNvPr>
          <p:cNvCxnSpPr>
            <a:cxnSpLocks/>
          </p:cNvCxnSpPr>
          <p:nvPr/>
        </p:nvCxnSpPr>
        <p:spPr>
          <a:xfrm flipV="1">
            <a:off x="6096000" y="4172627"/>
            <a:ext cx="993580" cy="18373"/>
          </a:xfrm>
          <a:prstGeom prst="straightConnector1">
            <a:avLst/>
          </a:prstGeom>
          <a:ln w="95250">
            <a:solidFill>
              <a:schemeClr val="accent2">
                <a:lumMod val="75000"/>
              </a:schemeClr>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6" name="CaixaDeTexto 5"/>
          <p:cNvSpPr txBox="1"/>
          <p:nvPr/>
        </p:nvSpPr>
        <p:spPr>
          <a:xfrm>
            <a:off x="855858" y="1836137"/>
            <a:ext cx="1037597" cy="553998"/>
          </a:xfrm>
          <a:prstGeom prst="rect">
            <a:avLst/>
          </a:prstGeom>
          <a:noFill/>
        </p:spPr>
        <p:txBody>
          <a:bodyPr wrap="square" rtlCol="0">
            <a:spAutoFit/>
          </a:bodyPr>
          <a:lstStyle/>
          <a:p>
            <a:r>
              <a:rPr lang="pt-PT" sz="3000" u="sng" dirty="0"/>
              <a:t>2000</a:t>
            </a:r>
            <a:endParaRPr lang="en-US" sz="3000" u="sng" dirty="0"/>
          </a:p>
        </p:txBody>
      </p:sp>
    </p:spTree>
    <p:extLst>
      <p:ext uri="{BB962C8B-B14F-4D97-AF65-F5344CB8AC3E}">
        <p14:creationId xmlns:p14="http://schemas.microsoft.com/office/powerpoint/2010/main" val="2056347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8A4B0-E528-BF42-9147-C32894567A5D}"/>
              </a:ext>
            </a:extLst>
          </p:cNvPr>
          <p:cNvSpPr>
            <a:spLocks noGrp="1"/>
          </p:cNvSpPr>
          <p:nvPr>
            <p:ph idx="1"/>
          </p:nvPr>
        </p:nvSpPr>
        <p:spPr>
          <a:xfrm>
            <a:off x="825345" y="2048254"/>
            <a:ext cx="5270655" cy="3409521"/>
          </a:xfrm>
        </p:spPr>
        <p:txBody>
          <a:bodyPr>
            <a:noAutofit/>
          </a:bodyPr>
          <a:lstStyle/>
          <a:p>
            <a:pPr marL="0" indent="0">
              <a:lnSpc>
                <a:spcPct val="170000"/>
              </a:lnSpc>
              <a:buNone/>
            </a:pPr>
            <a:r>
              <a:rPr lang="pt-PT" sz="1800" dirty="0"/>
              <a:t>A China tornou-se a 2ª maior potencia do Mundo:</a:t>
            </a:r>
            <a:br>
              <a:rPr lang="pt-PT" sz="1800" dirty="0"/>
            </a:br>
            <a:r>
              <a:rPr lang="pt-PT" sz="1800" dirty="0"/>
              <a:t>- Adesão à OMC em 2001;</a:t>
            </a:r>
            <a:br>
              <a:rPr lang="pt-PT" sz="1800" dirty="0"/>
            </a:br>
            <a:r>
              <a:rPr lang="pt-PT" sz="1800" dirty="0"/>
              <a:t>- Gerou grandes excedentes de conta corrente; </a:t>
            </a:r>
            <a:br>
              <a:rPr lang="pt-PT" sz="1800" dirty="0"/>
            </a:br>
            <a:r>
              <a:rPr lang="pt-PT" sz="1800" dirty="0"/>
              <a:t>- Atraiu grandes influxos de investimento estrangeiro direto da área da OCDE;</a:t>
            </a:r>
            <a:br>
              <a:rPr lang="pt-PT" sz="1800" dirty="0"/>
            </a:br>
            <a:r>
              <a:rPr lang="pt-PT" sz="1800" dirty="0"/>
              <a:t>- Política de taxas de cambio fixa; </a:t>
            </a:r>
            <a:br>
              <a:rPr lang="pt-PT" sz="1800" dirty="0"/>
            </a:br>
            <a:r>
              <a:rPr lang="pt-PT" sz="1800" dirty="0"/>
              <a:t>- Controlo das saídas de capital restritos.</a:t>
            </a:r>
          </a:p>
        </p:txBody>
      </p:sp>
      <p:pic>
        <p:nvPicPr>
          <p:cNvPr id="4" name="Picture 3">
            <a:extLst>
              <a:ext uri="{FF2B5EF4-FFF2-40B4-BE49-F238E27FC236}">
                <a16:creationId xmlns:a16="http://schemas.microsoft.com/office/drawing/2014/main" id="{94F4C89A-51FA-B24B-AE08-ECC5861FB1D3}"/>
              </a:ext>
            </a:extLst>
          </p:cNvPr>
          <p:cNvPicPr>
            <a:picLocks noChangeAspect="1"/>
          </p:cNvPicPr>
          <p:nvPr/>
        </p:nvPicPr>
        <p:blipFill>
          <a:blip r:embed="rId3"/>
          <a:stretch>
            <a:fillRect/>
          </a:stretch>
        </p:blipFill>
        <p:spPr>
          <a:xfrm>
            <a:off x="6096000" y="1879689"/>
            <a:ext cx="5660854" cy="3578086"/>
          </a:xfrm>
          <a:prstGeom prst="rect">
            <a:avLst/>
          </a:prstGeom>
        </p:spPr>
      </p:pic>
      <p:sp>
        <p:nvSpPr>
          <p:cNvPr id="5" name="Oval 4">
            <a:extLst>
              <a:ext uri="{FF2B5EF4-FFF2-40B4-BE49-F238E27FC236}">
                <a16:creationId xmlns:a16="http://schemas.microsoft.com/office/drawing/2014/main" id="{8F0752F8-AB69-804B-9BC0-15EDFB05D480}"/>
              </a:ext>
            </a:extLst>
          </p:cNvPr>
          <p:cNvSpPr/>
          <p:nvPr/>
        </p:nvSpPr>
        <p:spPr>
          <a:xfrm>
            <a:off x="10310190" y="2517913"/>
            <a:ext cx="1446664" cy="1046922"/>
          </a:xfrm>
          <a:prstGeom prst="ellipse">
            <a:avLst/>
          </a:prstGeom>
          <a:solidFill>
            <a:srgbClr val="D7E5E5">
              <a:alpha val="49020"/>
            </a:srgbClr>
          </a:solid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6" name="Retângulo arredondado 3">
            <a:extLst>
              <a:ext uri="{FF2B5EF4-FFF2-40B4-BE49-F238E27FC236}">
                <a16:creationId xmlns:a16="http://schemas.microsoft.com/office/drawing/2014/main" id="{765B885B-E89F-A449-8AAE-00C6E4CF2C36}"/>
              </a:ext>
            </a:extLst>
          </p:cNvPr>
          <p:cNvSpPr/>
          <p:nvPr/>
        </p:nvSpPr>
        <p:spPr>
          <a:xfrm>
            <a:off x="1024128" y="5850570"/>
            <a:ext cx="8269915" cy="77975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dirty="0"/>
          </a:p>
          <a:p>
            <a:pPr algn="ctr"/>
            <a:endParaRPr lang="pt-PT" sz="2000" dirty="0"/>
          </a:p>
          <a:p>
            <a:pPr algn="ctr"/>
            <a:r>
              <a:rPr lang="pt-PT" sz="2000" dirty="0"/>
              <a:t>Acúmulo de mais de US $ 3 triliões em reservas cambiais - quase 50% do PIB e um terço da moeda estrangeira. </a:t>
            </a:r>
          </a:p>
          <a:p>
            <a:pPr algn="ctr"/>
            <a:endParaRPr lang="en-US" sz="3000" dirty="0"/>
          </a:p>
        </p:txBody>
      </p:sp>
      <p:sp>
        <p:nvSpPr>
          <p:cNvPr id="9" name="Title 1">
            <a:extLst>
              <a:ext uri="{FF2B5EF4-FFF2-40B4-BE49-F238E27FC236}">
                <a16:creationId xmlns:a16="http://schemas.microsoft.com/office/drawing/2014/main" id="{E9D62F96-7CC6-ED4B-A2DA-01EC039688A8}"/>
              </a:ext>
            </a:extLst>
          </p:cNvPr>
          <p:cNvSpPr>
            <a:spLocks noGrp="1"/>
          </p:cNvSpPr>
          <p:nvPr>
            <p:ph type="title"/>
          </p:nvPr>
        </p:nvSpPr>
        <p:spPr/>
        <p:txBody>
          <a:bodyPr>
            <a:normAutofit fontScale="90000"/>
          </a:bodyPr>
          <a:lstStyle/>
          <a:p>
            <a:pPr lvl="0"/>
            <a:r>
              <a:rPr lang="en-US" sz="4400" dirty="0"/>
              <a:t>“Emerging market economies entering the picture” (2000s until the crisis)</a:t>
            </a:r>
            <a:br>
              <a:rPr lang="en-US" dirty="0"/>
            </a:br>
            <a:endParaRPr lang="en-US" dirty="0"/>
          </a:p>
        </p:txBody>
      </p:sp>
      <p:sp>
        <p:nvSpPr>
          <p:cNvPr id="10" name="CaixaDeTexto 9"/>
          <p:cNvSpPr txBox="1"/>
          <p:nvPr/>
        </p:nvSpPr>
        <p:spPr>
          <a:xfrm>
            <a:off x="825345" y="1583475"/>
            <a:ext cx="3688433" cy="400110"/>
          </a:xfrm>
          <a:prstGeom prst="rect">
            <a:avLst/>
          </a:prstGeom>
          <a:noFill/>
        </p:spPr>
        <p:txBody>
          <a:bodyPr wrap="square" rtlCol="0">
            <a:spAutoFit/>
          </a:bodyPr>
          <a:lstStyle/>
          <a:p>
            <a:r>
              <a:rPr lang="pt-PT" sz="2000" u="sng" dirty="0"/>
              <a:t>O CASO DA CHINA</a:t>
            </a:r>
            <a:endParaRPr lang="en-US" sz="2000" u="sng" dirty="0"/>
          </a:p>
        </p:txBody>
      </p:sp>
      <p:sp>
        <p:nvSpPr>
          <p:cNvPr id="8" name="TextBox 7"/>
          <p:cNvSpPr txBox="1"/>
          <p:nvPr/>
        </p:nvSpPr>
        <p:spPr>
          <a:xfrm>
            <a:off x="6239764" y="5342738"/>
            <a:ext cx="6714237" cy="1015663"/>
          </a:xfrm>
          <a:prstGeom prst="rect">
            <a:avLst/>
          </a:prstGeom>
          <a:noFill/>
        </p:spPr>
        <p:txBody>
          <a:bodyPr wrap="square" rtlCol="0">
            <a:spAutoFit/>
          </a:bodyPr>
          <a:lstStyle/>
          <a:p>
            <a:r>
              <a:rPr lang="pt-PT" sz="1200" i="1" dirty="0"/>
              <a:t>Figura 4. OECD AT 50, pág.8 - </a:t>
            </a:r>
            <a:r>
              <a:rPr lang="pt-PT" sz="1200" i="1" dirty="0" err="1"/>
              <a:t>StatLink</a:t>
            </a:r>
            <a:r>
              <a:rPr lang="pt-PT" sz="1200" i="1" dirty="0"/>
              <a:t>: </a:t>
            </a:r>
            <a:r>
              <a:rPr lang="pt-PT" sz="1200" i="1" dirty="0">
                <a:hlinkClick r:id="rId4"/>
              </a:rPr>
              <a:t>http://px.doi.org/10.1787/888932428937</a:t>
            </a:r>
            <a:endParaRPr lang="pt-PT" sz="1200" i="1" dirty="0"/>
          </a:p>
          <a:p>
            <a:endParaRPr lang="pt-PT" sz="1400" i="1" dirty="0"/>
          </a:p>
          <a:p>
            <a:endParaRPr lang="pt-PT" sz="1400" i="1" dirty="0"/>
          </a:p>
          <a:p>
            <a:endParaRPr lang="pt-PT" dirty="0"/>
          </a:p>
        </p:txBody>
      </p:sp>
      <p:sp>
        <p:nvSpPr>
          <p:cNvPr id="11" name="Seta curvada para cima 8">
            <a:extLst>
              <a:ext uri="{FF2B5EF4-FFF2-40B4-BE49-F238E27FC236}">
                <a16:creationId xmlns:a16="http://schemas.microsoft.com/office/drawing/2014/main" id="{C1E750FC-71FC-BC45-B2B6-DE885869ACF2}"/>
              </a:ext>
            </a:extLst>
          </p:cNvPr>
          <p:cNvSpPr/>
          <p:nvPr/>
        </p:nvSpPr>
        <p:spPr>
          <a:xfrm rot="3968597">
            <a:off x="-10064" y="5498672"/>
            <a:ext cx="1172818" cy="460569"/>
          </a:xfrm>
          <a:prstGeom prst="curved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Tree>
    <p:extLst>
      <p:ext uri="{BB962C8B-B14F-4D97-AF65-F5344CB8AC3E}">
        <p14:creationId xmlns:p14="http://schemas.microsoft.com/office/powerpoint/2010/main" val="3817330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D7AF8-9759-7442-835D-52F7104D06F1}"/>
              </a:ext>
            </a:extLst>
          </p:cNvPr>
          <p:cNvSpPr>
            <a:spLocks noGrp="1"/>
          </p:cNvSpPr>
          <p:nvPr>
            <p:ph idx="1"/>
          </p:nvPr>
        </p:nvSpPr>
        <p:spPr>
          <a:xfrm>
            <a:off x="1080933" y="2237233"/>
            <a:ext cx="9720071" cy="2913888"/>
          </a:xfrm>
        </p:spPr>
        <p:txBody>
          <a:bodyPr>
            <a:normAutofit/>
          </a:bodyPr>
          <a:lstStyle/>
          <a:p>
            <a:pPr marL="0" indent="0">
              <a:buNone/>
            </a:pPr>
            <a:r>
              <a:rPr lang="pt-PT" b="1" dirty="0">
                <a:solidFill>
                  <a:schemeClr val="accent2">
                    <a:lumMod val="75000"/>
                  </a:schemeClr>
                </a:solidFill>
              </a:rPr>
              <a:t>Globalização </a:t>
            </a:r>
            <a:r>
              <a:rPr lang="pt-PT" dirty="0"/>
              <a:t>levou a um aumento na oferta global de mão-de-obra pouco qualificada.</a:t>
            </a:r>
            <a:endParaRPr lang="en-US" dirty="0"/>
          </a:p>
          <a:p>
            <a:pPr marL="0" indent="0">
              <a:buNone/>
            </a:pPr>
            <a:r>
              <a:rPr lang="pt-PT" b="1" dirty="0">
                <a:solidFill>
                  <a:schemeClr val="accent2">
                    <a:lumMod val="75000"/>
                  </a:schemeClr>
                </a:solidFill>
              </a:rPr>
              <a:t>Economias de mercado emergentes: </a:t>
            </a:r>
          </a:p>
          <a:p>
            <a:pPr>
              <a:buFont typeface="Wingdings" pitchFamily="2" charset="2"/>
              <a:buChar char="§"/>
            </a:pPr>
            <a:r>
              <a:rPr lang="pt-PT" dirty="0"/>
              <a:t> Principais motores do crescimento global;</a:t>
            </a:r>
          </a:p>
          <a:p>
            <a:pPr>
              <a:buFont typeface="Wingdings" pitchFamily="2" charset="2"/>
              <a:buChar char="§"/>
            </a:pPr>
            <a:r>
              <a:rPr lang="pt-PT" dirty="0"/>
              <a:t> Mantinham a inflação baixa nas economias desenvolvidas.</a:t>
            </a:r>
            <a:endParaRPr lang="en-US" dirty="0"/>
          </a:p>
        </p:txBody>
      </p:sp>
      <p:sp>
        <p:nvSpPr>
          <p:cNvPr id="4" name="Retângulo arredondado 3">
            <a:extLst>
              <a:ext uri="{FF2B5EF4-FFF2-40B4-BE49-F238E27FC236}">
                <a16:creationId xmlns:a16="http://schemas.microsoft.com/office/drawing/2014/main" id="{2BAE0563-A3A5-DF45-9ACA-8F4670C1B4B7}"/>
              </a:ext>
            </a:extLst>
          </p:cNvPr>
          <p:cNvSpPr/>
          <p:nvPr/>
        </p:nvSpPr>
        <p:spPr>
          <a:xfrm>
            <a:off x="826932" y="5039360"/>
            <a:ext cx="10948507" cy="133095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000" dirty="0"/>
          </a:p>
          <a:p>
            <a:pPr algn="ctr"/>
            <a:endParaRPr lang="pt-PT" sz="2000" dirty="0"/>
          </a:p>
          <a:p>
            <a:pPr algn="ctr"/>
            <a:r>
              <a:rPr lang="pt-PT" sz="2000" dirty="0"/>
              <a:t>Este desenvolvimento foi compensado com uma elevada procura de preço do petróleo e das commodities </a:t>
            </a:r>
          </a:p>
          <a:p>
            <a:pPr algn="ctr"/>
            <a:endParaRPr lang="en-US" sz="2000" dirty="0"/>
          </a:p>
        </p:txBody>
      </p:sp>
      <p:sp>
        <p:nvSpPr>
          <p:cNvPr id="7" name="Title 1">
            <a:extLst>
              <a:ext uri="{FF2B5EF4-FFF2-40B4-BE49-F238E27FC236}">
                <a16:creationId xmlns:a16="http://schemas.microsoft.com/office/drawing/2014/main" id="{E9D62F96-7CC6-ED4B-A2DA-01EC039688A8}"/>
              </a:ext>
            </a:extLst>
          </p:cNvPr>
          <p:cNvSpPr txBox="1">
            <a:spLocks/>
          </p:cNvSpPr>
          <p:nvPr/>
        </p:nvSpPr>
        <p:spPr>
          <a:xfrm>
            <a:off x="1176528" y="737616"/>
            <a:ext cx="9720072" cy="14996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4400"/>
              <a:t>“Emerging market economies entering the picture” (2000s until the crisis)</a:t>
            </a:r>
            <a:br>
              <a:rPr lang="en-US"/>
            </a:br>
            <a:endParaRPr lang="en-US" dirty="0"/>
          </a:p>
        </p:txBody>
      </p:sp>
    </p:spTree>
    <p:extLst>
      <p:ext uri="{BB962C8B-B14F-4D97-AF65-F5344CB8AC3E}">
        <p14:creationId xmlns:p14="http://schemas.microsoft.com/office/powerpoint/2010/main" val="401647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264BD-425F-E44B-A94F-E5EFB91BB269}"/>
              </a:ext>
            </a:extLst>
          </p:cNvPr>
          <p:cNvSpPr>
            <a:spLocks noGrp="1"/>
          </p:cNvSpPr>
          <p:nvPr>
            <p:ph idx="1"/>
          </p:nvPr>
        </p:nvSpPr>
        <p:spPr>
          <a:xfrm>
            <a:off x="927652" y="2084832"/>
            <a:ext cx="10268668" cy="4224528"/>
          </a:xfrm>
        </p:spPr>
        <p:txBody>
          <a:bodyPr>
            <a:noAutofit/>
          </a:bodyPr>
          <a:lstStyle/>
          <a:p>
            <a:pPr>
              <a:lnSpc>
                <a:spcPct val="100000"/>
              </a:lnSpc>
            </a:pPr>
            <a:r>
              <a:rPr lang="pt-PT" sz="1800" dirty="0"/>
              <a:t>A </a:t>
            </a:r>
            <a:r>
              <a:rPr lang="pt-PT" sz="1800" u="sng" dirty="0"/>
              <a:t>mudança tecnológica</a:t>
            </a:r>
            <a:r>
              <a:rPr lang="pt-PT" sz="1800" dirty="0"/>
              <a:t> permitiu o desenvolvimento de </a:t>
            </a:r>
            <a:r>
              <a:rPr lang="pt-PT" sz="1800" b="1" dirty="0">
                <a:solidFill>
                  <a:schemeClr val="accent2">
                    <a:lumMod val="75000"/>
                  </a:schemeClr>
                </a:solidFill>
              </a:rPr>
              <a:t>novos produtos financeiros mais complexos. </a:t>
            </a:r>
          </a:p>
          <a:p>
            <a:pPr>
              <a:lnSpc>
                <a:spcPct val="100000"/>
              </a:lnSpc>
            </a:pPr>
            <a:endParaRPr lang="pt-PT" sz="1800" b="1" dirty="0">
              <a:solidFill>
                <a:schemeClr val="accent2">
                  <a:lumMod val="75000"/>
                </a:schemeClr>
              </a:solidFill>
            </a:endParaRPr>
          </a:p>
          <a:p>
            <a:pPr>
              <a:lnSpc>
                <a:spcPct val="100000"/>
              </a:lnSpc>
            </a:pPr>
            <a:endParaRPr lang="pt-PT" sz="1800" b="1" dirty="0">
              <a:solidFill>
                <a:schemeClr val="accent2">
                  <a:lumMod val="75000"/>
                </a:schemeClr>
              </a:solidFill>
            </a:endParaRPr>
          </a:p>
          <a:p>
            <a:pPr>
              <a:lnSpc>
                <a:spcPct val="170000"/>
              </a:lnSpc>
            </a:pPr>
            <a:r>
              <a:rPr lang="pt-PT" sz="2000" b="1" dirty="0" err="1">
                <a:solidFill>
                  <a:schemeClr val="accent2">
                    <a:lumMod val="75000"/>
                  </a:schemeClr>
                </a:solidFill>
              </a:rPr>
              <a:t>Boost</a:t>
            </a:r>
            <a:r>
              <a:rPr lang="pt-PT" sz="2000" b="1" dirty="0">
                <a:solidFill>
                  <a:schemeClr val="accent2">
                    <a:lumMod val="75000"/>
                  </a:schemeClr>
                </a:solidFill>
              </a:rPr>
              <a:t> do </a:t>
            </a:r>
            <a:r>
              <a:rPr lang="pt-PT" sz="2000" b="1" dirty="0" err="1">
                <a:solidFill>
                  <a:schemeClr val="accent2">
                    <a:lumMod val="75000"/>
                  </a:schemeClr>
                </a:solidFill>
              </a:rPr>
              <a:t>Dotcom</a:t>
            </a:r>
            <a:endParaRPr lang="pt-PT" sz="2000" b="1" dirty="0">
              <a:solidFill>
                <a:schemeClr val="accent2">
                  <a:lumMod val="75000"/>
                </a:schemeClr>
              </a:solidFill>
            </a:endParaRPr>
          </a:p>
          <a:p>
            <a:pPr>
              <a:lnSpc>
                <a:spcPct val="100000"/>
              </a:lnSpc>
              <a:buFont typeface="Wingdings" pitchFamily="2" charset="2"/>
              <a:buChar char="§"/>
            </a:pPr>
            <a:r>
              <a:rPr lang="pt-PT" sz="1800" dirty="0"/>
              <a:t>Sinal de alerta de que o </a:t>
            </a:r>
            <a:r>
              <a:rPr lang="pt-PT" sz="1800" u="sng" dirty="0"/>
              <a:t>risco sistémico</a:t>
            </a:r>
            <a:r>
              <a:rPr lang="pt-PT" sz="1800" dirty="0"/>
              <a:t> estava a aumentar indevidamente .</a:t>
            </a:r>
          </a:p>
          <a:p>
            <a:pPr>
              <a:lnSpc>
                <a:spcPct val="100000"/>
              </a:lnSpc>
              <a:buFont typeface="Wingdings" pitchFamily="2" charset="2"/>
              <a:buChar char="§"/>
            </a:pPr>
            <a:r>
              <a:rPr lang="pt-PT" sz="1800" dirty="0"/>
              <a:t>Choque foi  absorvido por uma flexibilização substancial da </a:t>
            </a:r>
            <a:r>
              <a:rPr lang="pt-PT" sz="1800" u="sng" dirty="0"/>
              <a:t>política monetária</a:t>
            </a:r>
            <a:r>
              <a:rPr lang="pt-PT" sz="1800" dirty="0"/>
              <a:t>.</a:t>
            </a:r>
            <a:endParaRPr lang="pt-PT" sz="1800" b="1" dirty="0">
              <a:solidFill>
                <a:schemeClr val="accent2">
                  <a:lumMod val="75000"/>
                </a:schemeClr>
              </a:solidFill>
            </a:endParaRPr>
          </a:p>
          <a:p>
            <a:pPr>
              <a:lnSpc>
                <a:spcPct val="100000"/>
              </a:lnSpc>
              <a:buFont typeface="Wingdings" pitchFamily="2" charset="2"/>
              <a:buChar char="§"/>
            </a:pPr>
            <a:r>
              <a:rPr lang="pt-PT" sz="1800" u="sng" dirty="0"/>
              <a:t>Mercados imobiliários e hipotecários </a:t>
            </a:r>
            <a:r>
              <a:rPr lang="pt-PT" sz="1800" dirty="0"/>
              <a:t>passaram a ser a principal forma de gerar liquidez, obstante ao mercado de Ações.</a:t>
            </a:r>
          </a:p>
        </p:txBody>
      </p:sp>
      <p:sp>
        <p:nvSpPr>
          <p:cNvPr id="5" name="Title 1">
            <a:extLst>
              <a:ext uri="{FF2B5EF4-FFF2-40B4-BE49-F238E27FC236}">
                <a16:creationId xmlns:a16="http://schemas.microsoft.com/office/drawing/2014/main" id="{E9D62F96-7CC6-ED4B-A2DA-01EC039688A8}"/>
              </a:ext>
            </a:extLst>
          </p:cNvPr>
          <p:cNvSpPr>
            <a:spLocks noGrp="1"/>
          </p:cNvSpPr>
          <p:nvPr>
            <p:ph type="title"/>
          </p:nvPr>
        </p:nvSpPr>
        <p:spPr>
          <a:xfrm>
            <a:off x="1024128" y="585216"/>
            <a:ext cx="9720072" cy="1499616"/>
          </a:xfrm>
        </p:spPr>
        <p:txBody>
          <a:bodyPr>
            <a:normAutofit fontScale="90000"/>
          </a:bodyPr>
          <a:lstStyle/>
          <a:p>
            <a:pPr lvl="0"/>
            <a:r>
              <a:rPr lang="en-US" sz="4400" dirty="0"/>
              <a:t>“Emerging market economies entering the picture” (2000s until the crisis)</a:t>
            </a:r>
            <a:br>
              <a:rPr lang="en-US" dirty="0"/>
            </a:br>
            <a:endParaRPr lang="en-US" dirty="0"/>
          </a:p>
        </p:txBody>
      </p:sp>
      <p:sp>
        <p:nvSpPr>
          <p:cNvPr id="4" name="Retângulo arredondado 5">
            <a:extLst>
              <a:ext uri="{FF2B5EF4-FFF2-40B4-BE49-F238E27FC236}">
                <a16:creationId xmlns:a16="http://schemas.microsoft.com/office/drawing/2014/main" id="{0EB24EFE-213F-104B-96F7-D203A2EEF76C}"/>
              </a:ext>
            </a:extLst>
          </p:cNvPr>
          <p:cNvSpPr/>
          <p:nvPr/>
        </p:nvSpPr>
        <p:spPr>
          <a:xfrm>
            <a:off x="7866248" y="2791047"/>
            <a:ext cx="3829566" cy="63795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Falta de </a:t>
            </a:r>
            <a:r>
              <a:rPr lang="pt-PT" dirty="0"/>
              <a:t>Supervisão</a:t>
            </a:r>
            <a:r>
              <a:rPr lang="en-US" dirty="0"/>
              <a:t> e Regulamentação</a:t>
            </a:r>
          </a:p>
        </p:txBody>
      </p:sp>
      <p:sp>
        <p:nvSpPr>
          <p:cNvPr id="6" name="Seta curvada para cima 8">
            <a:extLst>
              <a:ext uri="{FF2B5EF4-FFF2-40B4-BE49-F238E27FC236}">
                <a16:creationId xmlns:a16="http://schemas.microsoft.com/office/drawing/2014/main" id="{A681B9D4-708B-0D49-8D27-BFFD1C7436DA}"/>
              </a:ext>
            </a:extLst>
          </p:cNvPr>
          <p:cNvSpPr/>
          <p:nvPr/>
        </p:nvSpPr>
        <p:spPr>
          <a:xfrm rot="1461131">
            <a:off x="6480779" y="2706125"/>
            <a:ext cx="1172818" cy="417444"/>
          </a:xfrm>
          <a:prstGeom prst="curved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Tree>
    <p:extLst>
      <p:ext uri="{BB962C8B-B14F-4D97-AF65-F5344CB8AC3E}">
        <p14:creationId xmlns:p14="http://schemas.microsoft.com/office/powerpoint/2010/main" val="3668740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e Conteúdo 3">
            <a:extLst>
              <a:ext uri="{FF2B5EF4-FFF2-40B4-BE49-F238E27FC236}">
                <a16:creationId xmlns:a16="http://schemas.microsoft.com/office/drawing/2014/main" id="{35B3F50F-568D-1A4D-8274-5D947A20DA84}"/>
              </a:ext>
            </a:extLst>
          </p:cNvPr>
          <p:cNvSpPr>
            <a:spLocks noGrp="1"/>
          </p:cNvSpPr>
          <p:nvPr>
            <p:ph idx="1"/>
          </p:nvPr>
        </p:nvSpPr>
        <p:spPr>
          <a:xfrm>
            <a:off x="1024128" y="2672080"/>
            <a:ext cx="8190992" cy="7427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pt-PT" dirty="0"/>
              <a:t> O Paradigma predominante sobreviveu à experiência do Pós </a:t>
            </a:r>
            <a:r>
              <a:rPr lang="pt-PT" dirty="0" err="1"/>
              <a:t>Dotcom</a:t>
            </a:r>
            <a:endParaRPr lang="en-US" dirty="0"/>
          </a:p>
        </p:txBody>
      </p:sp>
      <p:sp>
        <p:nvSpPr>
          <p:cNvPr id="8" name="TextBox 7">
            <a:extLst>
              <a:ext uri="{FF2B5EF4-FFF2-40B4-BE49-F238E27FC236}">
                <a16:creationId xmlns:a16="http://schemas.microsoft.com/office/drawing/2014/main" id="{2078BBFE-44BB-9045-B74D-3557BF5EADB1}"/>
              </a:ext>
            </a:extLst>
          </p:cNvPr>
          <p:cNvSpPr txBox="1"/>
          <p:nvPr/>
        </p:nvSpPr>
        <p:spPr>
          <a:xfrm>
            <a:off x="1024128" y="3685410"/>
            <a:ext cx="8781378" cy="369332"/>
          </a:xfrm>
          <a:prstGeom prst="rect">
            <a:avLst/>
          </a:prstGeom>
          <a:noFill/>
        </p:spPr>
        <p:txBody>
          <a:bodyPr wrap="none" rtlCol="0">
            <a:spAutoFit/>
          </a:bodyPr>
          <a:lstStyle/>
          <a:p>
            <a:r>
              <a:rPr lang="pt-PT" dirty="0"/>
              <a:t>Este </a:t>
            </a:r>
            <a:r>
              <a:rPr lang="pt-PT" b="1" dirty="0">
                <a:solidFill>
                  <a:schemeClr val="accent2">
                    <a:lumMod val="75000"/>
                  </a:schemeClr>
                </a:solidFill>
              </a:rPr>
              <a:t>paradigma </a:t>
            </a:r>
            <a:r>
              <a:rPr lang="pt-PT" dirty="0"/>
              <a:t>consistia na atribuição clara de instrumentos políticos a tarefas especificas</a:t>
            </a:r>
          </a:p>
        </p:txBody>
      </p:sp>
      <p:sp>
        <p:nvSpPr>
          <p:cNvPr id="6" name="Title 1">
            <a:extLst>
              <a:ext uri="{FF2B5EF4-FFF2-40B4-BE49-F238E27FC236}">
                <a16:creationId xmlns:a16="http://schemas.microsoft.com/office/drawing/2014/main" id="{E9D62F96-7CC6-ED4B-A2DA-01EC039688A8}"/>
              </a:ext>
            </a:extLst>
          </p:cNvPr>
          <p:cNvSpPr>
            <a:spLocks noGrp="1"/>
          </p:cNvSpPr>
          <p:nvPr>
            <p:ph type="title"/>
          </p:nvPr>
        </p:nvSpPr>
        <p:spPr>
          <a:xfrm>
            <a:off x="1024128" y="585216"/>
            <a:ext cx="9720072" cy="1499616"/>
          </a:xfrm>
        </p:spPr>
        <p:txBody>
          <a:bodyPr>
            <a:normAutofit fontScale="90000"/>
          </a:bodyPr>
          <a:lstStyle/>
          <a:p>
            <a:pPr lvl="0"/>
            <a:r>
              <a:rPr lang="en-US" sz="4400" dirty="0"/>
              <a:t>“Emerging market economies entering the picture” (2000s until the crisis)</a:t>
            </a:r>
            <a:br>
              <a:rPr lang="en-US" dirty="0"/>
            </a:br>
            <a:endParaRPr lang="en-US" dirty="0"/>
          </a:p>
        </p:txBody>
      </p:sp>
      <p:sp>
        <p:nvSpPr>
          <p:cNvPr id="7" name="CaixaDeTexto 6"/>
          <p:cNvSpPr txBox="1"/>
          <p:nvPr/>
        </p:nvSpPr>
        <p:spPr>
          <a:xfrm>
            <a:off x="1024128" y="1955264"/>
            <a:ext cx="3688433" cy="400110"/>
          </a:xfrm>
          <a:prstGeom prst="rect">
            <a:avLst/>
          </a:prstGeom>
          <a:noFill/>
        </p:spPr>
        <p:txBody>
          <a:bodyPr wrap="square" rtlCol="0">
            <a:spAutoFit/>
          </a:bodyPr>
          <a:lstStyle/>
          <a:p>
            <a:r>
              <a:rPr lang="pt-PT" sz="2000" u="sng" dirty="0"/>
              <a:t>POS DOTCOM</a:t>
            </a:r>
            <a:endParaRPr lang="en-US" sz="2000" u="sng" dirty="0"/>
          </a:p>
        </p:txBody>
      </p:sp>
      <p:sp>
        <p:nvSpPr>
          <p:cNvPr id="2" name="TextBox 1">
            <a:extLst>
              <a:ext uri="{FF2B5EF4-FFF2-40B4-BE49-F238E27FC236}">
                <a16:creationId xmlns:a16="http://schemas.microsoft.com/office/drawing/2014/main" id="{5AC75C28-8A15-DF4D-9775-3D4B65D65B8D}"/>
              </a:ext>
            </a:extLst>
          </p:cNvPr>
          <p:cNvSpPr txBox="1"/>
          <p:nvPr/>
        </p:nvSpPr>
        <p:spPr>
          <a:xfrm>
            <a:off x="7458635" y="4984376"/>
            <a:ext cx="184731" cy="369332"/>
          </a:xfrm>
          <a:prstGeom prst="rect">
            <a:avLst/>
          </a:prstGeom>
          <a:noFill/>
        </p:spPr>
        <p:txBody>
          <a:bodyPr wrap="none" rtlCol="0">
            <a:spAutoFit/>
          </a:bodyPr>
          <a:lstStyle/>
          <a:p>
            <a:endParaRPr lang="pt-PT" dirty="0"/>
          </a:p>
        </p:txBody>
      </p:sp>
    </p:spTree>
    <p:extLst>
      <p:ext uri="{BB962C8B-B14F-4D97-AF65-F5344CB8AC3E}">
        <p14:creationId xmlns:p14="http://schemas.microsoft.com/office/powerpoint/2010/main" val="18537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F26B7-8916-6548-BFF4-4336CBB2D234}"/>
              </a:ext>
            </a:extLst>
          </p:cNvPr>
          <p:cNvSpPr>
            <a:spLocks noGrp="1"/>
          </p:cNvSpPr>
          <p:nvPr>
            <p:ph idx="1"/>
          </p:nvPr>
        </p:nvSpPr>
        <p:spPr>
          <a:xfrm>
            <a:off x="1024128" y="2084832"/>
            <a:ext cx="9720072" cy="4224528"/>
          </a:xfrm>
        </p:spPr>
        <p:txBody>
          <a:bodyPr>
            <a:normAutofit/>
          </a:bodyPr>
          <a:lstStyle/>
          <a:p>
            <a:pPr marL="0" indent="0">
              <a:buNone/>
            </a:pPr>
            <a:r>
              <a:rPr lang="pt-PT" sz="2800" b="1" dirty="0">
                <a:solidFill>
                  <a:schemeClr val="accent2">
                    <a:lumMod val="75000"/>
                  </a:schemeClr>
                </a:solidFill>
              </a:rPr>
              <a:t>Politica Monetária</a:t>
            </a:r>
          </a:p>
          <a:p>
            <a:pPr marL="0" indent="0">
              <a:buNone/>
            </a:pPr>
            <a:endParaRPr lang="pt-PT" dirty="0"/>
          </a:p>
          <a:p>
            <a:pPr>
              <a:buFont typeface="Wingdings" pitchFamily="2" charset="2"/>
              <a:buChar char="§"/>
            </a:pPr>
            <a:r>
              <a:rPr lang="pt-PT" dirty="0"/>
              <a:t>Melhor conduzida por um banco central operacionalmente independente</a:t>
            </a:r>
          </a:p>
          <a:p>
            <a:r>
              <a:rPr lang="pt-PT" b="1" dirty="0">
                <a:solidFill>
                  <a:schemeClr val="accent2">
                    <a:lumMod val="75000"/>
                  </a:schemeClr>
                </a:solidFill>
              </a:rPr>
              <a:t>Objetivo Principal </a:t>
            </a:r>
            <a:r>
              <a:rPr lang="pt-PT" dirty="0"/>
              <a:t>- manter a inflação baixa (em torno dos 2%).</a:t>
            </a:r>
          </a:p>
          <a:p>
            <a:r>
              <a:rPr lang="pt-PT" b="1" dirty="0">
                <a:solidFill>
                  <a:schemeClr val="accent2">
                    <a:lumMod val="75000"/>
                  </a:schemeClr>
                </a:solidFill>
              </a:rPr>
              <a:t>Como ? </a:t>
            </a:r>
            <a:r>
              <a:rPr lang="pt-PT" dirty="0"/>
              <a:t>Taxas de juro e de politicas de comunicação.</a:t>
            </a:r>
          </a:p>
        </p:txBody>
      </p:sp>
      <p:sp>
        <p:nvSpPr>
          <p:cNvPr id="4" name="Title 1">
            <a:extLst>
              <a:ext uri="{FF2B5EF4-FFF2-40B4-BE49-F238E27FC236}">
                <a16:creationId xmlns:a16="http://schemas.microsoft.com/office/drawing/2014/main" id="{7483794B-121E-D341-A66A-739CCE17C3BF}"/>
              </a:ext>
            </a:extLst>
          </p:cNvPr>
          <p:cNvSpPr txBox="1">
            <a:spLocks/>
          </p:cNvSpPr>
          <p:nvPr/>
        </p:nvSpPr>
        <p:spPr>
          <a:xfrm>
            <a:off x="1176528" y="737616"/>
            <a:ext cx="9720072" cy="14996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4400" dirty="0"/>
              <a:t>“Emerging market economies entering the picture” (2000s until the crisis)</a:t>
            </a:r>
            <a:br>
              <a:rPr lang="en-US" dirty="0"/>
            </a:br>
            <a:endParaRPr lang="en-US" dirty="0"/>
          </a:p>
        </p:txBody>
      </p:sp>
    </p:spTree>
    <p:extLst>
      <p:ext uri="{BB962C8B-B14F-4D97-AF65-F5344CB8AC3E}">
        <p14:creationId xmlns:p14="http://schemas.microsoft.com/office/powerpoint/2010/main" val="2076069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F0BFE-2362-E545-A86E-0F4B51F1E23B}"/>
              </a:ext>
            </a:extLst>
          </p:cNvPr>
          <p:cNvSpPr>
            <a:spLocks noGrp="1"/>
          </p:cNvSpPr>
          <p:nvPr>
            <p:ph idx="1"/>
          </p:nvPr>
        </p:nvSpPr>
        <p:spPr/>
        <p:txBody>
          <a:bodyPr>
            <a:normAutofit/>
          </a:bodyPr>
          <a:lstStyle/>
          <a:p>
            <a:r>
              <a:rPr lang="pt-PT" sz="2800" b="1" dirty="0">
                <a:solidFill>
                  <a:schemeClr val="accent2">
                    <a:lumMod val="75000"/>
                  </a:schemeClr>
                </a:solidFill>
              </a:rPr>
              <a:t>Politica Fiscal</a:t>
            </a:r>
          </a:p>
          <a:p>
            <a:endParaRPr lang="pt-PT" sz="2800" b="1" dirty="0">
              <a:solidFill>
                <a:schemeClr val="accent2">
                  <a:lumMod val="75000"/>
                </a:schemeClr>
              </a:solidFill>
            </a:endParaRPr>
          </a:p>
          <a:p>
            <a:r>
              <a:rPr lang="pt-PT" b="1" dirty="0">
                <a:solidFill>
                  <a:schemeClr val="accent2">
                    <a:lumMod val="75000"/>
                  </a:schemeClr>
                </a:solidFill>
              </a:rPr>
              <a:t>Objetivo Principal – </a:t>
            </a:r>
            <a:r>
              <a:rPr lang="pt-PT" dirty="0"/>
              <a:t>Alcançar e manter Finanças Públicas sólidas.</a:t>
            </a:r>
          </a:p>
          <a:p>
            <a:r>
              <a:rPr lang="pt-PT" b="1" dirty="0">
                <a:solidFill>
                  <a:schemeClr val="accent2">
                    <a:lumMod val="75000"/>
                  </a:schemeClr>
                </a:solidFill>
              </a:rPr>
              <a:t>Como ? </a:t>
            </a:r>
            <a:r>
              <a:rPr lang="pt" dirty="0"/>
              <a:t>Estabilizando ou reduzindo a dívida pública e os défices.</a:t>
            </a:r>
          </a:p>
          <a:p>
            <a:pPr marL="0" indent="0">
              <a:buNone/>
            </a:pPr>
            <a:endParaRPr lang="pt-PT" b="1" dirty="0">
              <a:solidFill>
                <a:schemeClr val="accent2">
                  <a:lumMod val="75000"/>
                </a:schemeClr>
              </a:solidFill>
            </a:endParaRPr>
          </a:p>
          <a:p>
            <a:endParaRPr lang="pt-PT" dirty="0"/>
          </a:p>
        </p:txBody>
      </p:sp>
      <p:sp>
        <p:nvSpPr>
          <p:cNvPr id="7" name="Retângulo arredondado 3">
            <a:extLst>
              <a:ext uri="{FF2B5EF4-FFF2-40B4-BE49-F238E27FC236}">
                <a16:creationId xmlns:a16="http://schemas.microsoft.com/office/drawing/2014/main" id="{509AD9F0-FA83-B646-8BAF-DE9D1C9B2914}"/>
              </a:ext>
            </a:extLst>
          </p:cNvPr>
          <p:cNvSpPr/>
          <p:nvPr/>
        </p:nvSpPr>
        <p:spPr>
          <a:xfrm>
            <a:off x="1024128" y="4794714"/>
            <a:ext cx="10030134" cy="77204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dirty="0"/>
          </a:p>
          <a:p>
            <a:endParaRPr lang="pt-PT" dirty="0"/>
          </a:p>
          <a:p>
            <a:r>
              <a:rPr lang="pt-PT" dirty="0"/>
              <a:t>A política fiscal discricionária não foi considerada como ferramenta de estabilização de escolha, em parte porque, em tempos normais, os custos superam facilmente os benefícios.</a:t>
            </a:r>
            <a:endParaRPr lang="en-US" dirty="0"/>
          </a:p>
          <a:p>
            <a:pPr algn="ctr"/>
            <a:endParaRPr lang="en-US" sz="3000" dirty="0"/>
          </a:p>
        </p:txBody>
      </p:sp>
      <p:sp>
        <p:nvSpPr>
          <p:cNvPr id="5" name="Title 1">
            <a:extLst>
              <a:ext uri="{FF2B5EF4-FFF2-40B4-BE49-F238E27FC236}">
                <a16:creationId xmlns:a16="http://schemas.microsoft.com/office/drawing/2014/main" id="{17F7CFC2-65C6-E344-976B-6531E79EB68D}"/>
              </a:ext>
            </a:extLst>
          </p:cNvPr>
          <p:cNvSpPr txBox="1">
            <a:spLocks/>
          </p:cNvSpPr>
          <p:nvPr/>
        </p:nvSpPr>
        <p:spPr>
          <a:xfrm>
            <a:off x="1176528" y="737616"/>
            <a:ext cx="9720072" cy="14996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4400"/>
              <a:t>“Emerging market economies entering the picture” (2000s until the crisis)</a:t>
            </a:r>
            <a:br>
              <a:rPr lang="en-US"/>
            </a:br>
            <a:endParaRPr lang="en-US" dirty="0"/>
          </a:p>
        </p:txBody>
      </p:sp>
    </p:spTree>
    <p:extLst>
      <p:ext uri="{BB962C8B-B14F-4D97-AF65-F5344CB8AC3E}">
        <p14:creationId xmlns:p14="http://schemas.microsoft.com/office/powerpoint/2010/main" val="83795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Evolução de paradigmas na formação de políticas económicas</a:t>
            </a:r>
          </a:p>
        </p:txBody>
      </p:sp>
      <p:pic>
        <p:nvPicPr>
          <p:cNvPr id="7" name="Imagem 1" descr="Resultado de imagem para circulo de kuhn"/>
          <p:cNvPicPr/>
          <p:nvPr/>
        </p:nvPicPr>
        <p:blipFill>
          <a:blip r:embed="rId3">
            <a:extLst>
              <a:ext uri="{28A0092B-C50C-407E-A947-70E740481C1C}">
                <a14:useLocalDpi xmlns:a14="http://schemas.microsoft.com/office/drawing/2010/main" val="0"/>
              </a:ext>
            </a:extLst>
          </a:blip>
          <a:srcRect/>
          <a:stretch>
            <a:fillRect/>
          </a:stretch>
        </p:blipFill>
        <p:spPr bwMode="auto">
          <a:xfrm>
            <a:off x="736453" y="2142544"/>
            <a:ext cx="4287368" cy="3446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5603751" y="2142544"/>
            <a:ext cx="5869550" cy="3816429"/>
          </a:xfrm>
          <a:prstGeom prst="rect">
            <a:avLst/>
          </a:prstGeom>
          <a:noFill/>
        </p:spPr>
        <p:txBody>
          <a:bodyPr wrap="square" rtlCol="0">
            <a:spAutoFit/>
          </a:bodyPr>
          <a:lstStyle/>
          <a:p>
            <a:pPr algn="just"/>
            <a:r>
              <a:rPr lang="pt-PT" sz="2200" i="1" dirty="0"/>
              <a:t>“Paradigmas são as realizações científicas universalmente reconhecidas que, durante algum tempo, fornecem problemas e soluções modelares para uma comunidade de praticantes de uma ciência” </a:t>
            </a:r>
            <a:r>
              <a:rPr lang="pt-PT" sz="2200" i="1" u="sng" dirty="0"/>
              <a:t>(Thomas </a:t>
            </a:r>
            <a:r>
              <a:rPr lang="pt-PT" sz="2200" i="1" u="sng" dirty="0" err="1"/>
              <a:t>Kuhn</a:t>
            </a:r>
            <a:r>
              <a:rPr lang="pt-PT" sz="2200" i="1" u="sng" dirty="0"/>
              <a:t>, 1922)</a:t>
            </a:r>
          </a:p>
          <a:p>
            <a:pPr algn="just"/>
            <a:endParaRPr lang="pt-PT" sz="2200" i="1" dirty="0"/>
          </a:p>
          <a:p>
            <a:pPr algn="just"/>
            <a:r>
              <a:rPr lang="pt-PT" sz="2200" i="1" dirty="0"/>
              <a:t>“Os paradigmas definem não apenas os objetivos de politica económica e os instrumentos para os atingir mas também a natureza desses próprios </a:t>
            </a:r>
          </a:p>
          <a:p>
            <a:pPr algn="just"/>
            <a:r>
              <a:rPr lang="pt-PT" sz="2200" i="1" dirty="0"/>
              <a:t>problemas.” </a:t>
            </a:r>
            <a:r>
              <a:rPr lang="pt-PT" sz="2200" u="sng" dirty="0"/>
              <a:t>(Hall, 1993) </a:t>
            </a:r>
          </a:p>
          <a:p>
            <a:pPr algn="just"/>
            <a:endParaRPr lang="pt-PT" sz="2200" i="1" dirty="0"/>
          </a:p>
        </p:txBody>
      </p:sp>
    </p:spTree>
    <p:extLst>
      <p:ext uri="{BB962C8B-B14F-4D97-AF65-F5344CB8AC3E}">
        <p14:creationId xmlns:p14="http://schemas.microsoft.com/office/powerpoint/2010/main" val="147243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473A1-C940-1042-8C84-0B3784E2B22B}"/>
              </a:ext>
            </a:extLst>
          </p:cNvPr>
          <p:cNvSpPr>
            <a:spLocks noGrp="1"/>
          </p:cNvSpPr>
          <p:nvPr>
            <p:ph idx="1"/>
          </p:nvPr>
        </p:nvSpPr>
        <p:spPr/>
        <p:txBody>
          <a:bodyPr>
            <a:normAutofit/>
          </a:bodyPr>
          <a:lstStyle/>
          <a:p>
            <a:r>
              <a:rPr lang="pt-PT" sz="2800" b="1" dirty="0">
                <a:solidFill>
                  <a:schemeClr val="accent2">
                    <a:lumMod val="75000"/>
                  </a:schemeClr>
                </a:solidFill>
              </a:rPr>
              <a:t>Politica Estrutural</a:t>
            </a:r>
          </a:p>
          <a:p>
            <a:endParaRPr lang="pt-PT" sz="2800" b="1" dirty="0">
              <a:solidFill>
                <a:schemeClr val="accent2">
                  <a:lumMod val="75000"/>
                </a:schemeClr>
              </a:solidFill>
            </a:endParaRPr>
          </a:p>
          <a:p>
            <a:r>
              <a:rPr lang="pt-PT" b="1" dirty="0">
                <a:solidFill>
                  <a:schemeClr val="accent2">
                    <a:lumMod val="75000"/>
                  </a:schemeClr>
                </a:solidFill>
              </a:rPr>
              <a:t>Objetivo Principal- </a:t>
            </a:r>
            <a:r>
              <a:rPr lang="pt-PT" dirty="0"/>
              <a:t>Promover o crescimento económico de longo prazo e melhorar os resultados do mercado de trabalho.</a:t>
            </a:r>
            <a:endParaRPr lang="pt-PT" b="1" dirty="0">
              <a:solidFill>
                <a:schemeClr val="accent2">
                  <a:lumMod val="75000"/>
                </a:schemeClr>
              </a:solidFill>
            </a:endParaRPr>
          </a:p>
          <a:p>
            <a:pPr algn="just"/>
            <a:r>
              <a:rPr lang="pt-PT" b="1" dirty="0">
                <a:solidFill>
                  <a:schemeClr val="accent2">
                    <a:lumMod val="75000"/>
                  </a:schemeClr>
                </a:solidFill>
              </a:rPr>
              <a:t>Como ? </a:t>
            </a:r>
            <a:r>
              <a:rPr lang="pt-PT" dirty="0"/>
              <a:t>Ampla gama de políticas de modo a melhor a utilização do trabalho e produtividade.</a:t>
            </a:r>
          </a:p>
        </p:txBody>
      </p:sp>
      <p:sp>
        <p:nvSpPr>
          <p:cNvPr id="4" name="Title 1">
            <a:extLst>
              <a:ext uri="{FF2B5EF4-FFF2-40B4-BE49-F238E27FC236}">
                <a16:creationId xmlns:a16="http://schemas.microsoft.com/office/drawing/2014/main" id="{D7543D0F-1C26-944B-8B30-92C5F357E13E}"/>
              </a:ext>
            </a:extLst>
          </p:cNvPr>
          <p:cNvSpPr txBox="1">
            <a:spLocks/>
          </p:cNvSpPr>
          <p:nvPr/>
        </p:nvSpPr>
        <p:spPr>
          <a:xfrm>
            <a:off x="1176528" y="737616"/>
            <a:ext cx="9720072" cy="14996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4400" dirty="0"/>
              <a:t>“Emerging market economies entering the picture” (2000s until the crisis)</a:t>
            </a:r>
            <a:br>
              <a:rPr lang="en-US" dirty="0"/>
            </a:br>
            <a:endParaRPr lang="en-US" dirty="0"/>
          </a:p>
        </p:txBody>
      </p:sp>
    </p:spTree>
    <p:extLst>
      <p:ext uri="{BB962C8B-B14F-4D97-AF65-F5344CB8AC3E}">
        <p14:creationId xmlns:p14="http://schemas.microsoft.com/office/powerpoint/2010/main" val="398501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Tópicos a reter</a:t>
            </a:r>
            <a:endParaRPr lang="en-US" dirty="0"/>
          </a:p>
        </p:txBody>
      </p:sp>
      <p:sp>
        <p:nvSpPr>
          <p:cNvPr id="3" name="Marcador de Posição de Conteúdo 2"/>
          <p:cNvSpPr>
            <a:spLocks noGrp="1"/>
          </p:cNvSpPr>
          <p:nvPr>
            <p:ph idx="1"/>
          </p:nvPr>
        </p:nvSpPr>
        <p:spPr/>
        <p:txBody>
          <a:bodyPr/>
          <a:lstStyle/>
          <a:p>
            <a:pPr>
              <a:buFont typeface="Courier New" panose="02070309020205020404" pitchFamily="49" charset="0"/>
              <a:buChar char="o"/>
            </a:pPr>
            <a:r>
              <a:rPr lang="en-US" dirty="0" err="1"/>
              <a:t>Várias</a:t>
            </a:r>
            <a:r>
              <a:rPr lang="en-US" dirty="0"/>
              <a:t> </a:t>
            </a:r>
            <a:r>
              <a:rPr lang="en-US" dirty="0" err="1"/>
              <a:t>reformulações</a:t>
            </a:r>
            <a:r>
              <a:rPr lang="en-US" dirty="0"/>
              <a:t> de </a:t>
            </a:r>
            <a:r>
              <a:rPr lang="en-US" dirty="0" err="1"/>
              <a:t>paradigmas</a:t>
            </a:r>
            <a:r>
              <a:rPr lang="en-US" dirty="0"/>
              <a:t> </a:t>
            </a:r>
            <a:r>
              <a:rPr lang="en-US" dirty="0" err="1"/>
              <a:t>ao</a:t>
            </a:r>
            <a:r>
              <a:rPr lang="en-US" dirty="0"/>
              <a:t> </a:t>
            </a:r>
            <a:r>
              <a:rPr lang="en-US" dirty="0" err="1"/>
              <a:t>longo</a:t>
            </a:r>
            <a:r>
              <a:rPr lang="en-US" dirty="0"/>
              <a:t> dos </a:t>
            </a:r>
            <a:r>
              <a:rPr lang="en-US" dirty="0" err="1"/>
              <a:t>anos</a:t>
            </a:r>
            <a:endParaRPr lang="en-US" dirty="0"/>
          </a:p>
          <a:p>
            <a:pPr>
              <a:buFont typeface="Courier New" panose="02070309020205020404" pitchFamily="49" charset="0"/>
              <a:buChar char="o"/>
            </a:pPr>
            <a:r>
              <a:rPr lang="en-US" dirty="0" err="1"/>
              <a:t>Existência</a:t>
            </a:r>
            <a:r>
              <a:rPr lang="en-US" dirty="0"/>
              <a:t> de </a:t>
            </a:r>
            <a:r>
              <a:rPr lang="en-US" dirty="0" err="1"/>
              <a:t>desequilíbrios</a:t>
            </a:r>
            <a:r>
              <a:rPr lang="en-US" dirty="0"/>
              <a:t> </a:t>
            </a:r>
            <a:r>
              <a:rPr lang="en-US" dirty="0" err="1"/>
              <a:t>não</a:t>
            </a:r>
            <a:r>
              <a:rPr lang="en-US" dirty="0"/>
              <a:t> </a:t>
            </a:r>
            <a:r>
              <a:rPr lang="en-US" dirty="0" err="1"/>
              <a:t>previstos</a:t>
            </a:r>
            <a:endParaRPr lang="en-US" dirty="0"/>
          </a:p>
          <a:p>
            <a:pPr>
              <a:buFont typeface="Courier New" panose="02070309020205020404" pitchFamily="49" charset="0"/>
              <a:buChar char="o"/>
            </a:pPr>
            <a:r>
              <a:rPr lang="en-US" dirty="0" err="1"/>
              <a:t>Existência</a:t>
            </a:r>
            <a:r>
              <a:rPr lang="en-US" dirty="0"/>
              <a:t> de “</a:t>
            </a:r>
            <a:r>
              <a:rPr lang="en-US" dirty="0" err="1"/>
              <a:t>máscaras</a:t>
            </a:r>
            <a:r>
              <a:rPr lang="en-US" dirty="0"/>
              <a:t>”</a:t>
            </a:r>
          </a:p>
          <a:p>
            <a:pPr>
              <a:buFont typeface="Courier New" panose="02070309020205020404" pitchFamily="49" charset="0"/>
              <a:buChar char="o"/>
            </a:pPr>
            <a:r>
              <a:rPr lang="en-US" dirty="0" err="1"/>
              <a:t>Não</a:t>
            </a:r>
            <a:r>
              <a:rPr lang="en-US" dirty="0"/>
              <a:t> </a:t>
            </a:r>
            <a:r>
              <a:rPr lang="en-US" dirty="0" err="1"/>
              <a:t>atualização</a:t>
            </a:r>
            <a:r>
              <a:rPr lang="en-US" dirty="0"/>
              <a:t> de </a:t>
            </a:r>
            <a:r>
              <a:rPr lang="en-US" dirty="0" err="1"/>
              <a:t>políticas</a:t>
            </a:r>
            <a:r>
              <a:rPr lang="en-US" dirty="0"/>
              <a:t> face </a:t>
            </a:r>
            <a:r>
              <a:rPr lang="en-US" dirty="0" err="1"/>
              <a:t>às</a:t>
            </a:r>
            <a:r>
              <a:rPr lang="en-US" dirty="0"/>
              <a:t> </a:t>
            </a:r>
            <a:r>
              <a:rPr lang="en-US" dirty="0" err="1"/>
              <a:t>mudanças</a:t>
            </a:r>
            <a:endParaRPr lang="en-US" dirty="0"/>
          </a:p>
          <a:p>
            <a:pPr>
              <a:buFont typeface="Courier New" panose="02070309020205020404" pitchFamily="49" charset="0"/>
              <a:buChar char="o"/>
            </a:pPr>
            <a:endParaRPr lang="en-US" dirty="0"/>
          </a:p>
        </p:txBody>
      </p:sp>
      <p:cxnSp>
        <p:nvCxnSpPr>
          <p:cNvPr id="5" name="Straight Arrow Connector 4">
            <a:extLst>
              <a:ext uri="{FF2B5EF4-FFF2-40B4-BE49-F238E27FC236}">
                <a16:creationId xmlns:a16="http://schemas.microsoft.com/office/drawing/2014/main" id="{244EF5B0-70DB-CB40-B0DA-6FDDAB42CE1B}"/>
              </a:ext>
            </a:extLst>
          </p:cNvPr>
          <p:cNvCxnSpPr>
            <a:cxnSpLocks/>
          </p:cNvCxnSpPr>
          <p:nvPr/>
        </p:nvCxnSpPr>
        <p:spPr>
          <a:xfrm>
            <a:off x="4984377" y="4297680"/>
            <a:ext cx="0" cy="1227275"/>
          </a:xfrm>
          <a:prstGeom prst="straightConnector1">
            <a:avLst/>
          </a:prstGeom>
          <a:ln w="1206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tângulo arredondado 3">
            <a:extLst>
              <a:ext uri="{FF2B5EF4-FFF2-40B4-BE49-F238E27FC236}">
                <a16:creationId xmlns:a16="http://schemas.microsoft.com/office/drawing/2014/main" id="{D6ABA0C1-B19E-9146-93EB-8F33D4B4485A}"/>
              </a:ext>
            </a:extLst>
          </p:cNvPr>
          <p:cNvSpPr/>
          <p:nvPr/>
        </p:nvSpPr>
        <p:spPr>
          <a:xfrm>
            <a:off x="2016578" y="5738485"/>
            <a:ext cx="6266805" cy="77204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Crise</a:t>
            </a:r>
            <a:r>
              <a:rPr lang="en-US" sz="2400" dirty="0"/>
              <a:t> 2008 - 2009</a:t>
            </a:r>
          </a:p>
        </p:txBody>
      </p:sp>
      <p:pic>
        <p:nvPicPr>
          <p:cNvPr id="9" name="Picture 8">
            <a:extLst>
              <a:ext uri="{FF2B5EF4-FFF2-40B4-BE49-F238E27FC236}">
                <a16:creationId xmlns:a16="http://schemas.microsoft.com/office/drawing/2014/main" id="{D0B75C61-D29C-5F46-BB4D-D54900351E49}"/>
              </a:ext>
            </a:extLst>
          </p:cNvPr>
          <p:cNvPicPr>
            <a:picLocks noChangeAspect="1"/>
          </p:cNvPicPr>
          <p:nvPr/>
        </p:nvPicPr>
        <p:blipFill rotWithShape="1">
          <a:blip r:embed="rId3"/>
          <a:srcRect b="20399"/>
          <a:stretch/>
        </p:blipFill>
        <p:spPr>
          <a:xfrm>
            <a:off x="8480613" y="1662625"/>
            <a:ext cx="3137625" cy="2635055"/>
          </a:xfrm>
          <a:prstGeom prst="rect">
            <a:avLst/>
          </a:prstGeom>
        </p:spPr>
      </p:pic>
    </p:spTree>
    <p:extLst>
      <p:ext uri="{BB962C8B-B14F-4D97-AF65-F5344CB8AC3E}">
        <p14:creationId xmlns:p14="http://schemas.microsoft.com/office/powerpoint/2010/main" val="388170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Questões a ponderar</a:t>
            </a:r>
          </a:p>
        </p:txBody>
      </p:sp>
      <p:sp>
        <p:nvSpPr>
          <p:cNvPr id="3" name="Content Placeholder 2"/>
          <p:cNvSpPr>
            <a:spLocks noGrp="1"/>
          </p:cNvSpPr>
          <p:nvPr>
            <p:ph idx="1"/>
          </p:nvPr>
        </p:nvSpPr>
        <p:spPr>
          <a:xfrm>
            <a:off x="1024128" y="2286000"/>
            <a:ext cx="10784414" cy="4023360"/>
          </a:xfrm>
        </p:spPr>
        <p:txBody>
          <a:bodyPr>
            <a:normAutofit/>
          </a:bodyPr>
          <a:lstStyle/>
          <a:p>
            <a:pPr>
              <a:buFont typeface="Courier New" panose="02070309020205020404" pitchFamily="49" charset="0"/>
              <a:buChar char="o"/>
            </a:pPr>
            <a:r>
              <a:rPr lang="pt-PT" dirty="0">
                <a:solidFill>
                  <a:srgbClr val="FF0000"/>
                </a:solidFill>
              </a:rPr>
              <a:t> </a:t>
            </a:r>
            <a:r>
              <a:rPr lang="pt-PT" dirty="0"/>
              <a:t>Como é que as realidades políticas e económicas moldaram o paradigma dominante? </a:t>
            </a:r>
          </a:p>
          <a:p>
            <a:pPr>
              <a:buFont typeface="Courier New" panose="02070309020205020404" pitchFamily="49" charset="0"/>
              <a:buChar char="o"/>
            </a:pPr>
            <a:r>
              <a:rPr lang="pt-PT" dirty="0"/>
              <a:t> Que partes do paradigma do ante crise falharam e que partes devem continuar?</a:t>
            </a:r>
          </a:p>
          <a:p>
            <a:pPr>
              <a:buFont typeface="Courier New" panose="02070309020205020404" pitchFamily="49" charset="0"/>
              <a:buChar char="o"/>
            </a:pPr>
            <a:r>
              <a:rPr lang="pt-PT" dirty="0"/>
              <a:t> Como é que a crise financeira levou a Organização a reavaliar o paradigma da </a:t>
            </a:r>
            <a:r>
              <a:rPr lang="pt-PT" dirty="0" err="1"/>
              <a:t>ante-crise</a:t>
            </a:r>
            <a:r>
              <a:rPr lang="pt-PT" dirty="0"/>
              <a:t>?</a:t>
            </a:r>
          </a:p>
          <a:p>
            <a:endParaRPr lang="pt-PT"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28" y="4057650"/>
            <a:ext cx="2704522" cy="2704522"/>
          </a:xfrm>
          <a:prstGeom prst="rect">
            <a:avLst/>
          </a:prstGeom>
        </p:spPr>
      </p:pic>
    </p:spTree>
    <p:extLst>
      <p:ext uri="{BB962C8B-B14F-4D97-AF65-F5344CB8AC3E}">
        <p14:creationId xmlns:p14="http://schemas.microsoft.com/office/powerpoint/2010/main" val="148495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33845"/>
            <a:ext cx="9720072" cy="1499616"/>
          </a:xfrm>
        </p:spPr>
        <p:txBody>
          <a:bodyPr/>
          <a:lstStyle/>
          <a:p>
            <a:r>
              <a:rPr lang="pt-PT" dirty="0"/>
              <a:t>Paradigmas do passado</a:t>
            </a:r>
          </a:p>
        </p:txBody>
      </p:sp>
      <p:sp>
        <p:nvSpPr>
          <p:cNvPr id="6" name="TextBox 5"/>
          <p:cNvSpPr txBox="1"/>
          <p:nvPr/>
        </p:nvSpPr>
        <p:spPr>
          <a:xfrm>
            <a:off x="838365" y="3142703"/>
            <a:ext cx="4899550" cy="3139321"/>
          </a:xfrm>
          <a:prstGeom prst="rect">
            <a:avLst/>
          </a:prstGeom>
          <a:noFill/>
        </p:spPr>
        <p:txBody>
          <a:bodyPr wrap="square" rtlCol="0">
            <a:spAutoFit/>
          </a:bodyPr>
          <a:lstStyle/>
          <a:p>
            <a:pPr marL="342900" indent="-342900">
              <a:buFont typeface="Courier New" panose="02070309020205020404" pitchFamily="49" charset="0"/>
              <a:buChar char="o"/>
            </a:pPr>
            <a:r>
              <a:rPr lang="pt-PT" sz="2200" dirty="0"/>
              <a:t>Uso de políticas de “gestão da procura”:</a:t>
            </a:r>
            <a:br>
              <a:rPr lang="pt-PT" sz="2200" dirty="0"/>
            </a:br>
            <a:r>
              <a:rPr lang="pt-PT" sz="2200" dirty="0"/>
              <a:t>- Desemprego baixo</a:t>
            </a:r>
            <a:br>
              <a:rPr lang="pt-PT" sz="2200" dirty="0"/>
            </a:br>
            <a:r>
              <a:rPr lang="pt-PT" sz="2200" dirty="0"/>
              <a:t>- Prevenir instabilidade monetária</a:t>
            </a:r>
          </a:p>
          <a:p>
            <a:pPr marL="342900" indent="-342900">
              <a:buFont typeface="Courier New" panose="02070309020205020404" pitchFamily="49" charset="0"/>
              <a:buChar char="o"/>
            </a:pPr>
            <a:endParaRPr lang="pt-PT" sz="2200" dirty="0"/>
          </a:p>
          <a:p>
            <a:pPr marL="342900" indent="-342900">
              <a:buFont typeface="Courier New" panose="02070309020205020404" pitchFamily="49" charset="0"/>
              <a:buChar char="o"/>
            </a:pPr>
            <a:r>
              <a:rPr lang="pt-PT" sz="2200" dirty="0"/>
              <a:t>Problemas:</a:t>
            </a:r>
            <a:br>
              <a:rPr lang="pt-PT" sz="2200" dirty="0"/>
            </a:br>
            <a:r>
              <a:rPr lang="pt-PT" sz="2200" dirty="0"/>
              <a:t>- Desfasamentos cambiais (início anos 70)</a:t>
            </a:r>
            <a:br>
              <a:rPr lang="pt-PT" sz="2200" dirty="0"/>
            </a:br>
            <a:r>
              <a:rPr lang="pt-PT" sz="2200" dirty="0"/>
              <a:t>- Estagnação</a:t>
            </a:r>
          </a:p>
        </p:txBody>
      </p:sp>
      <p:sp>
        <p:nvSpPr>
          <p:cNvPr id="8" name="TextBox 7"/>
          <p:cNvSpPr txBox="1"/>
          <p:nvPr/>
        </p:nvSpPr>
        <p:spPr>
          <a:xfrm>
            <a:off x="7325957" y="3155753"/>
            <a:ext cx="4067257" cy="1384995"/>
          </a:xfrm>
          <a:prstGeom prst="rect">
            <a:avLst/>
          </a:prstGeom>
          <a:noFill/>
        </p:spPr>
        <p:txBody>
          <a:bodyPr wrap="square" rtlCol="0">
            <a:spAutoFit/>
          </a:bodyPr>
          <a:lstStyle/>
          <a:p>
            <a:pPr marL="342900" indent="-342900">
              <a:buFont typeface="Courier New" panose="02070309020205020404" pitchFamily="49" charset="0"/>
              <a:buChar char="o"/>
            </a:pPr>
            <a:r>
              <a:rPr lang="pt-PT" sz="2200" dirty="0"/>
              <a:t>Políticas a médio prazo</a:t>
            </a:r>
          </a:p>
          <a:p>
            <a:pPr marL="342900" indent="-342900">
              <a:buFont typeface="Courier New" panose="02070309020205020404" pitchFamily="49" charset="0"/>
              <a:buChar char="o"/>
            </a:pPr>
            <a:endParaRPr lang="pt-PT" sz="2200" dirty="0"/>
          </a:p>
          <a:p>
            <a:pPr marL="342900" indent="-342900">
              <a:buFont typeface="Courier New" panose="02070309020205020404" pitchFamily="49" charset="0"/>
              <a:buChar char="o"/>
            </a:pPr>
            <a:r>
              <a:rPr lang="pt-PT" sz="2200" dirty="0"/>
              <a:t>“Gestão da oferta” </a:t>
            </a:r>
          </a:p>
          <a:p>
            <a:endParaRPr lang="pt-PT" dirty="0"/>
          </a:p>
        </p:txBody>
      </p:sp>
      <p:sp>
        <p:nvSpPr>
          <p:cNvPr id="4" name="Retângulo arredondado 3"/>
          <p:cNvSpPr/>
          <p:nvPr/>
        </p:nvSpPr>
        <p:spPr>
          <a:xfrm>
            <a:off x="1606368" y="1844799"/>
            <a:ext cx="2627587" cy="8953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3000" dirty="0"/>
              <a:t>ANOS 60 E 70</a:t>
            </a:r>
            <a:endParaRPr lang="en-US" sz="3000" dirty="0"/>
          </a:p>
        </p:txBody>
      </p:sp>
      <p:sp>
        <p:nvSpPr>
          <p:cNvPr id="10" name="Retângulo arredondado 9"/>
          <p:cNvSpPr/>
          <p:nvPr/>
        </p:nvSpPr>
        <p:spPr>
          <a:xfrm>
            <a:off x="7833748" y="1844798"/>
            <a:ext cx="1825259" cy="8953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3000" dirty="0"/>
              <a:t>ANOS 80</a:t>
            </a:r>
            <a:endParaRPr lang="en-US" sz="3000" dirty="0"/>
          </a:p>
        </p:txBody>
      </p:sp>
    </p:spTree>
    <p:extLst>
      <p:ext uri="{BB962C8B-B14F-4D97-AF65-F5344CB8AC3E}">
        <p14:creationId xmlns:p14="http://schemas.microsoft.com/office/powerpoint/2010/main" val="106819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Paradigmas do </a:t>
            </a:r>
            <a:r>
              <a:rPr lang="pt-PT" dirty="0" err="1"/>
              <a:t>PassadO</a:t>
            </a:r>
            <a:endParaRPr lang="pt-PT" dirty="0"/>
          </a:p>
        </p:txBody>
      </p:sp>
      <p:sp>
        <p:nvSpPr>
          <p:cNvPr id="3" name="Content Placeholder 2"/>
          <p:cNvSpPr>
            <a:spLocks noGrp="1"/>
          </p:cNvSpPr>
          <p:nvPr>
            <p:ph idx="1"/>
          </p:nvPr>
        </p:nvSpPr>
        <p:spPr>
          <a:xfrm>
            <a:off x="1024128" y="3187625"/>
            <a:ext cx="3537114" cy="1619026"/>
          </a:xfrm>
        </p:spPr>
        <p:txBody>
          <a:bodyPr>
            <a:normAutofit/>
          </a:bodyPr>
          <a:lstStyle/>
          <a:p>
            <a:pPr>
              <a:buClrTx/>
              <a:buFont typeface="Courier New" panose="02070309020205020404" pitchFamily="49" charset="0"/>
              <a:buChar char="o"/>
            </a:pPr>
            <a:r>
              <a:rPr lang="pt-PT" dirty="0"/>
              <a:t> Criação de um sistema de formulação de políticas baseadas em leis</a:t>
            </a:r>
          </a:p>
        </p:txBody>
      </p:sp>
      <p:sp>
        <p:nvSpPr>
          <p:cNvPr id="4" name="TextBox 3"/>
          <p:cNvSpPr txBox="1"/>
          <p:nvPr/>
        </p:nvSpPr>
        <p:spPr>
          <a:xfrm>
            <a:off x="6870551" y="3187625"/>
            <a:ext cx="3873649" cy="3139321"/>
          </a:xfrm>
          <a:prstGeom prst="rect">
            <a:avLst/>
          </a:prstGeom>
          <a:noFill/>
        </p:spPr>
        <p:txBody>
          <a:bodyPr wrap="square" rtlCol="0">
            <a:spAutoFit/>
          </a:bodyPr>
          <a:lstStyle/>
          <a:p>
            <a:pPr marL="285750" indent="-285750">
              <a:buFont typeface="Courier New" panose="02070309020205020404" pitchFamily="49" charset="0"/>
              <a:buChar char="o"/>
            </a:pPr>
            <a:r>
              <a:rPr lang="pt-PT" sz="2200" dirty="0"/>
              <a:t>Economias de mercado emergentes ganham peso na economia global</a:t>
            </a:r>
          </a:p>
          <a:p>
            <a:pPr marL="285750" indent="-285750">
              <a:buFont typeface="Courier New" panose="02070309020205020404" pitchFamily="49" charset="0"/>
              <a:buChar char="o"/>
            </a:pPr>
            <a:endParaRPr lang="pt-PT" sz="2200" dirty="0"/>
          </a:p>
          <a:p>
            <a:pPr marL="285750" indent="-285750">
              <a:buFont typeface="Courier New" panose="02070309020205020404" pitchFamily="49" charset="0"/>
              <a:buChar char="o"/>
            </a:pPr>
            <a:r>
              <a:rPr lang="pt-PT" sz="2200" dirty="0"/>
              <a:t>Desequilíbrios aumentam</a:t>
            </a:r>
          </a:p>
          <a:p>
            <a:pPr algn="ctr"/>
            <a:endParaRPr lang="pt-PT" sz="2200" dirty="0"/>
          </a:p>
          <a:p>
            <a:pPr algn="ctr"/>
            <a:endParaRPr lang="pt-PT" sz="2200" dirty="0"/>
          </a:p>
          <a:p>
            <a:pPr algn="ctr"/>
            <a:endParaRPr lang="pt-PT" sz="2200" dirty="0"/>
          </a:p>
          <a:p>
            <a:pPr algn="ctr"/>
            <a:r>
              <a:rPr lang="pt-PT" sz="2200" dirty="0"/>
              <a:t>Crise financeira</a:t>
            </a:r>
          </a:p>
        </p:txBody>
      </p:sp>
      <p:sp>
        <p:nvSpPr>
          <p:cNvPr id="5" name="Retângulo arredondado 4"/>
          <p:cNvSpPr/>
          <p:nvPr/>
        </p:nvSpPr>
        <p:spPr>
          <a:xfrm>
            <a:off x="1637683" y="1897875"/>
            <a:ext cx="1777963" cy="8953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3000" dirty="0"/>
              <a:t>ANOS 90</a:t>
            </a:r>
            <a:endParaRPr lang="en-US" sz="3000" dirty="0"/>
          </a:p>
        </p:txBody>
      </p:sp>
      <p:sp>
        <p:nvSpPr>
          <p:cNvPr id="6" name="Retângulo arredondado 5"/>
          <p:cNvSpPr/>
          <p:nvPr/>
        </p:nvSpPr>
        <p:spPr>
          <a:xfrm>
            <a:off x="8189176" y="1897874"/>
            <a:ext cx="1117440" cy="89533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3000" dirty="0"/>
              <a:t>2000</a:t>
            </a:r>
            <a:endParaRPr lang="en-US" sz="3000" dirty="0"/>
          </a:p>
        </p:txBody>
      </p:sp>
      <p:sp>
        <p:nvSpPr>
          <p:cNvPr id="7" name="Seta para baixo 6"/>
          <p:cNvSpPr/>
          <p:nvPr/>
        </p:nvSpPr>
        <p:spPr>
          <a:xfrm>
            <a:off x="8308133" y="4981815"/>
            <a:ext cx="998483" cy="931975"/>
          </a:xfrm>
          <a:prstGeom prst="down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94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585216"/>
            <a:ext cx="10740409" cy="1499616"/>
          </a:xfrm>
        </p:spPr>
        <p:txBody>
          <a:bodyPr>
            <a:normAutofit/>
          </a:bodyPr>
          <a:lstStyle/>
          <a:p>
            <a:r>
              <a:rPr lang="en-US" dirty="0"/>
              <a:t>“TESTING THE LIMITS OF DEMAND MANAGEMENT” (1960’s and 1970’s)</a:t>
            </a:r>
          </a:p>
        </p:txBody>
      </p:sp>
      <p:sp>
        <p:nvSpPr>
          <p:cNvPr id="5" name="CaixaDeTexto 4"/>
          <p:cNvSpPr txBox="1"/>
          <p:nvPr/>
        </p:nvSpPr>
        <p:spPr>
          <a:xfrm>
            <a:off x="867905" y="2012814"/>
            <a:ext cx="1741374" cy="553998"/>
          </a:xfrm>
          <a:prstGeom prst="rect">
            <a:avLst/>
          </a:prstGeom>
          <a:noFill/>
        </p:spPr>
        <p:txBody>
          <a:bodyPr wrap="square" rtlCol="0">
            <a:spAutoFit/>
          </a:bodyPr>
          <a:lstStyle/>
          <a:p>
            <a:r>
              <a:rPr lang="pt-PT" sz="3000" u="sng" dirty="0"/>
              <a:t>ANOS 60</a:t>
            </a:r>
            <a:endParaRPr lang="en-US" sz="3000" u="sng" dirty="0"/>
          </a:p>
        </p:txBody>
      </p:sp>
      <p:sp>
        <p:nvSpPr>
          <p:cNvPr id="6" name="Retângulo 5"/>
          <p:cNvSpPr/>
          <p:nvPr/>
        </p:nvSpPr>
        <p:spPr>
          <a:xfrm>
            <a:off x="678335" y="2988528"/>
            <a:ext cx="3302650" cy="1532058"/>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pt-PT" sz="2200" dirty="0"/>
              <a:t>Regulamentação do sistema monetário - Sistema de </a:t>
            </a:r>
            <a:r>
              <a:rPr lang="pt-PT" sz="2200" dirty="0" err="1"/>
              <a:t>Bretton</a:t>
            </a:r>
            <a:r>
              <a:rPr lang="pt-PT" sz="2200" dirty="0"/>
              <a:t> </a:t>
            </a:r>
            <a:r>
              <a:rPr lang="pt-PT" sz="2200" dirty="0" err="1"/>
              <a:t>Woods</a:t>
            </a:r>
            <a:endParaRPr lang="en-US" sz="2200" dirty="0"/>
          </a:p>
        </p:txBody>
      </p:sp>
      <p:pic>
        <p:nvPicPr>
          <p:cNvPr id="7" name="RtFz9q26t5A"/>
          <p:cNvPicPr>
            <a:picLocks noRot="1" noChangeAspect="1"/>
          </p:cNvPicPr>
          <p:nvPr>
            <a:videoFile r:link="rId1"/>
          </p:nvPr>
        </p:nvPicPr>
        <p:blipFill>
          <a:blip r:embed="rId4"/>
          <a:stretch>
            <a:fillRect/>
          </a:stretch>
        </p:blipFill>
        <p:spPr>
          <a:xfrm>
            <a:off x="4547458" y="2084832"/>
            <a:ext cx="6845785" cy="3850754"/>
          </a:xfrm>
          <a:prstGeom prst="rect">
            <a:avLst/>
          </a:prstGeom>
        </p:spPr>
      </p:pic>
      <p:sp>
        <p:nvSpPr>
          <p:cNvPr id="3" name="TextBox 2"/>
          <p:cNvSpPr txBox="1"/>
          <p:nvPr/>
        </p:nvSpPr>
        <p:spPr>
          <a:xfrm>
            <a:off x="7483293" y="5935586"/>
            <a:ext cx="4708707" cy="307777"/>
          </a:xfrm>
          <a:prstGeom prst="rect">
            <a:avLst/>
          </a:prstGeom>
          <a:noFill/>
        </p:spPr>
        <p:txBody>
          <a:bodyPr wrap="square" rtlCol="0">
            <a:spAutoFit/>
          </a:bodyPr>
          <a:lstStyle/>
          <a:p>
            <a:r>
              <a:rPr lang="pt-PT" sz="1400" i="1" dirty="0"/>
              <a:t>https://www.youtube.com/watch?v=RtFz9q26t5A</a:t>
            </a:r>
          </a:p>
        </p:txBody>
      </p:sp>
    </p:spTree>
    <p:extLst>
      <p:ext uri="{BB962C8B-B14F-4D97-AF65-F5344CB8AC3E}">
        <p14:creationId xmlns:p14="http://schemas.microsoft.com/office/powerpoint/2010/main" val="298736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53106" cy="1499616"/>
          </a:xfrm>
        </p:spPr>
        <p:txBody>
          <a:bodyPr>
            <a:normAutofit/>
          </a:bodyPr>
          <a:lstStyle/>
          <a:p>
            <a:r>
              <a:rPr lang="en-US" dirty="0"/>
              <a:t>“TESTING THE LIMITS OF DEMAND MANAGEMENT” (1960’s and 1970’s)</a:t>
            </a:r>
          </a:p>
        </p:txBody>
      </p:sp>
      <p:sp>
        <p:nvSpPr>
          <p:cNvPr id="6" name="Retângulo 5"/>
          <p:cNvSpPr/>
          <p:nvPr/>
        </p:nvSpPr>
        <p:spPr>
          <a:xfrm>
            <a:off x="867905" y="2980177"/>
            <a:ext cx="4161295" cy="2453268"/>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pt-PT" sz="2200" dirty="0"/>
              <a:t>Estabilidade da Balança Externa</a:t>
            </a:r>
          </a:p>
          <a:p>
            <a:pPr algn="ctr"/>
            <a:endParaRPr lang="pt-PT" sz="2200" dirty="0"/>
          </a:p>
          <a:p>
            <a:pPr algn="ctr"/>
            <a:r>
              <a:rPr lang="pt-PT" sz="2200" dirty="0"/>
              <a:t>Pleno Emprego</a:t>
            </a:r>
          </a:p>
          <a:p>
            <a:pPr algn="ctr"/>
            <a:endParaRPr lang="pt-PT" sz="2200" dirty="0"/>
          </a:p>
          <a:p>
            <a:pPr algn="ctr"/>
            <a:r>
              <a:rPr lang="pt-PT" sz="2200" dirty="0"/>
              <a:t>Inflação Estável</a:t>
            </a:r>
          </a:p>
        </p:txBody>
      </p:sp>
      <p:sp>
        <p:nvSpPr>
          <p:cNvPr id="9" name="Chaveta à direita 8"/>
          <p:cNvSpPr/>
          <p:nvPr/>
        </p:nvSpPr>
        <p:spPr>
          <a:xfrm>
            <a:off x="5308993" y="2980177"/>
            <a:ext cx="881188" cy="24532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0" name="CaixaDeTexto 9"/>
          <p:cNvSpPr txBox="1"/>
          <p:nvPr/>
        </p:nvSpPr>
        <p:spPr>
          <a:xfrm>
            <a:off x="6469974" y="3991367"/>
            <a:ext cx="5107259" cy="430887"/>
          </a:xfrm>
          <a:prstGeom prst="rect">
            <a:avLst/>
          </a:prstGeom>
          <a:noFill/>
        </p:spPr>
        <p:txBody>
          <a:bodyPr wrap="square" rtlCol="0">
            <a:spAutoFit/>
          </a:bodyPr>
          <a:lstStyle/>
          <a:p>
            <a:r>
              <a:rPr lang="pt-PT" sz="2200" dirty="0"/>
              <a:t>Políticas fiscais e monetárias fortes</a:t>
            </a:r>
            <a:endParaRPr lang="en-US" sz="2200" dirty="0"/>
          </a:p>
        </p:txBody>
      </p:sp>
      <p:sp>
        <p:nvSpPr>
          <p:cNvPr id="12" name="CaixaDeTexto 11"/>
          <p:cNvSpPr txBox="1"/>
          <p:nvPr/>
        </p:nvSpPr>
        <p:spPr>
          <a:xfrm>
            <a:off x="867905" y="2012814"/>
            <a:ext cx="1741374" cy="553998"/>
          </a:xfrm>
          <a:prstGeom prst="rect">
            <a:avLst/>
          </a:prstGeom>
          <a:noFill/>
        </p:spPr>
        <p:txBody>
          <a:bodyPr wrap="square" rtlCol="0">
            <a:spAutoFit/>
          </a:bodyPr>
          <a:lstStyle/>
          <a:p>
            <a:r>
              <a:rPr lang="pt-PT" sz="3000" u="sng" dirty="0"/>
              <a:t>ANOS 60</a:t>
            </a:r>
            <a:endParaRPr lang="en-US" sz="3000" u="sng" dirty="0"/>
          </a:p>
        </p:txBody>
      </p:sp>
      <p:sp>
        <p:nvSpPr>
          <p:cNvPr id="13" name="CaixaDeTexto 12"/>
          <p:cNvSpPr txBox="1"/>
          <p:nvPr/>
        </p:nvSpPr>
        <p:spPr>
          <a:xfrm>
            <a:off x="867905" y="5846810"/>
            <a:ext cx="6407966"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pt-PT" sz="2200" dirty="0"/>
              <a:t>Período de crescimento rápido da economias da OCDE</a:t>
            </a:r>
            <a:endParaRPr lang="en-US" sz="2200" dirty="0"/>
          </a:p>
        </p:txBody>
      </p:sp>
    </p:spTree>
    <p:extLst>
      <p:ext uri="{BB962C8B-B14F-4D97-AF65-F5344CB8AC3E}">
        <p14:creationId xmlns:p14="http://schemas.microsoft.com/office/powerpoint/2010/main" val="41385183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1125</TotalTime>
  <Words>3167</Words>
  <Application>Microsoft Macintosh PowerPoint</Application>
  <PresentationFormat>Ecrã Panorâmico</PresentationFormat>
  <Paragraphs>397</Paragraphs>
  <Slides>41</Slides>
  <Notes>36</Notes>
  <HiddenSlides>0</HiddenSlides>
  <MMClips>1</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41</vt:i4>
      </vt:variant>
    </vt:vector>
  </HeadingPairs>
  <TitlesOfParts>
    <vt:vector size="49" baseType="lpstr">
      <vt:lpstr>Arial</vt:lpstr>
      <vt:lpstr>Calibri</vt:lpstr>
      <vt:lpstr>Courier New</vt:lpstr>
      <vt:lpstr>Tw Cen MT</vt:lpstr>
      <vt:lpstr>Tw Cen MT Condensed</vt:lpstr>
      <vt:lpstr>Wingdings</vt:lpstr>
      <vt:lpstr>Wingdings 3</vt:lpstr>
      <vt:lpstr>Integral</vt:lpstr>
      <vt:lpstr>OECD AT 50 – Evolving Paradigms in Economic Policy Making </vt:lpstr>
      <vt:lpstr>Organização de cooperação e desenvolvimento económico</vt:lpstr>
      <vt:lpstr>Introdução</vt:lpstr>
      <vt:lpstr>Evolução de paradigmas na formação de políticas económicas</vt:lpstr>
      <vt:lpstr>Questões a ponderar</vt:lpstr>
      <vt:lpstr>Paradigmas do passado</vt:lpstr>
      <vt:lpstr>Paradigmas do PassadO</vt:lpstr>
      <vt:lpstr>“TESTING THE LIMITS OF DEMAND MANAGEMENT” (1960’s and 1970’s)</vt:lpstr>
      <vt:lpstr>“TESTING THE LIMITS OF DEMAND MANAGEMENT” (1960’s and 1970’s)</vt:lpstr>
      <vt:lpstr>“TESTING THE LIMITS OF DEMAND MANAGEMENT” (1960’s and 1970’s)</vt:lpstr>
      <vt:lpstr>“TESTING THE LIMITS OF DEMAND MANAGEMENT” (1960’s and 1970’s)</vt:lpstr>
      <vt:lpstr>“TESTING THE LIMITS OF DEMAND MANAGEMENT” (1960’s and 1970’s)</vt:lpstr>
      <vt:lpstr>“TESTING THE LIMITS OF DEMAND MANAGEMENT” (1960’s and 1970’s)</vt:lpstr>
      <vt:lpstr>Apresentação do PowerPoint</vt:lpstr>
      <vt:lpstr>Apresentação do PowerPoint</vt:lpstr>
      <vt:lpstr>“Breaking the back of inflation” (1980’s)</vt:lpstr>
      <vt:lpstr>“Breaking the back of inflation” (1980’s)</vt:lpstr>
      <vt:lpstr>“Breaking the back of inflation” (1980’s)</vt:lpstr>
      <vt:lpstr>“Breaking the back of inflation” (1980’s)</vt:lpstr>
      <vt:lpstr>“Breaking the back of inflation” (1980’s)</vt:lpstr>
      <vt:lpstr>“Breaking the back of inflation” (1980’s)</vt:lpstr>
      <vt:lpstr>“Breaking the back of inflation” (1980’s)</vt:lpstr>
      <vt:lpstr>“Breaking the back of inflation” (1980’s)</vt:lpstr>
      <vt:lpstr>“Breaking the back of inflation” (1980’s)</vt:lpstr>
      <vt:lpstr>  “Structural reform amid rules-based macroeconomic policies” (1990’s)</vt:lpstr>
      <vt:lpstr>  “Structural reform amid rules-based macroeconomic policies” (1990’s)</vt:lpstr>
      <vt:lpstr>  “Structural reform amid rules-based macroeconomic policies” (1990’s)</vt:lpstr>
      <vt:lpstr>  “Structural reform amid rules-based macroeconomic policies” (1990’s)</vt:lpstr>
      <vt:lpstr>  “Structural reform amid rules-based macroeconomic policies” (1990’s)</vt:lpstr>
      <vt:lpstr>  “Structural reform amid rules-based macroeconomic policies” (1990’s)</vt:lpstr>
      <vt:lpstr>  “Structural reform amid rules-based macroeconomic policies” (1990’s)</vt:lpstr>
      <vt:lpstr>  “Structural reform amid rules-based macroeconomic policies” (1990’s)</vt:lpstr>
      <vt:lpstr>“Emerging market economies entering the picture” (2000s until the crisis) </vt:lpstr>
      <vt:lpstr>“Emerging market economies entering the picture” (2000s until the crisis) </vt:lpstr>
      <vt:lpstr>Apresentação do PowerPoint</vt:lpstr>
      <vt:lpstr>“Emerging market economies entering the picture” (2000s until the crisis) </vt:lpstr>
      <vt:lpstr>“Emerging market economies entering the picture” (2000s until the crisis) </vt:lpstr>
      <vt:lpstr>Apresentação do PowerPoint</vt:lpstr>
      <vt:lpstr>Apresentação do PowerPoint</vt:lpstr>
      <vt:lpstr>Apresentação do PowerPoint</vt:lpstr>
      <vt:lpstr>Tópicos a reter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dc:title>
  <dc:creator>l48479</dc:creator>
  <cp:lastModifiedBy>MARIANA NEUPARTH SOTTOMAYOR BISMARK DO AGRO</cp:lastModifiedBy>
  <cp:revision>119</cp:revision>
  <dcterms:created xsi:type="dcterms:W3CDTF">2019-02-25T14:21:40Z</dcterms:created>
  <dcterms:modified xsi:type="dcterms:W3CDTF">2019-02-28T10:48:12Z</dcterms:modified>
</cp:coreProperties>
</file>